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slide" Target="slides/slide79.xml"/><Relationship Id="rId83" Type="http://schemas.openxmlformats.org/officeDocument/2006/relationships/slide" Target="slides/slide78.xml"/><Relationship Id="rId42" Type="http://schemas.openxmlformats.org/officeDocument/2006/relationships/slide" Target="slides/slide37.xml"/><Relationship Id="rId86" Type="http://schemas.openxmlformats.org/officeDocument/2006/relationships/slide" Target="slides/slide81.xml"/><Relationship Id="rId41" Type="http://schemas.openxmlformats.org/officeDocument/2006/relationships/slide" Target="slides/slide36.xml"/><Relationship Id="rId85" Type="http://schemas.openxmlformats.org/officeDocument/2006/relationships/slide" Target="slides/slide80.xml"/><Relationship Id="rId44" Type="http://schemas.openxmlformats.org/officeDocument/2006/relationships/slide" Target="slides/slide39.xml"/><Relationship Id="rId88" Type="http://schemas.openxmlformats.org/officeDocument/2006/relationships/slide" Target="slides/slide83.xml"/><Relationship Id="rId43" Type="http://schemas.openxmlformats.org/officeDocument/2006/relationships/slide" Target="slides/slide38.xml"/><Relationship Id="rId87" Type="http://schemas.openxmlformats.org/officeDocument/2006/relationships/slide" Target="slides/slide82.xml"/><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1" Type="http://schemas.openxmlformats.org/officeDocument/2006/relationships/slide" Target="slides/slide86.xml"/><Relationship Id="rId90" Type="http://schemas.openxmlformats.org/officeDocument/2006/relationships/slide" Target="slides/slide85.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SspcBMXLEzU&amp;feature=youtu.be"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rogaratownika.pl/test-chusteczek-herowipes/"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raz.gov.pl/aktualnosci/lista_aktualnosci/Komunikat-Biura-Logistyki/idn:36683" TargetMode="Externa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62d342941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62d342941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g478245f48b_0_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478245f48b_0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478245f48b_0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478245f48b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478245f48b_0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478245f48b_0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478245f48b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478245f48b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Zestawienie wielu badań w formie tabelarycznej. Wskazuje które typy nowotworów są najbardziej “swoiste” można powiedzieć dla strażaków.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478245f48b_0_4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478245f48b_0_4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Należy wskazać, że przedstawione wcześniej badania to tylko część informacji, które można uzyskać. Zdecydowana większość badań wskazuje jednak na ten sam trend i to samo zagrożenie dla strażaków. Strażacy są bardziej narażeni, niż przeciętny obywatel. </a:t>
            </a:r>
            <a:r>
              <a:rPr b="1" lang="pl"/>
              <a:t>Warto dodać, że strażacy są weryfikowani pod kątem zdrowotnym przed przyjęciem do służby i są stosunkowo “zdrowsi”, ponadto cechują się dużą aktywnością fizyczną. Powinni chorować rzadziej niż reszta społeczeństwa.</a:t>
            </a:r>
            <a:br>
              <a:rPr b="1" lang="pl"/>
            </a:br>
            <a:br>
              <a:rPr lang="pl"/>
            </a:br>
            <a:r>
              <a:rPr lang="pl"/>
              <a:t>WHO -&gt; Światowa Organizacja Zdrowia, poprzez jedną ze swoich agend czyli Międzynarodową Agencje Badań nad Rakiem, wskazała strażaków, jako jedną z grup zawodowych potencjalnie obarczoną dużo większym ryzykiem zachorowań na nowotwory</a:t>
            </a:r>
            <a:br>
              <a:rPr lang="pl"/>
            </a:br>
            <a:br>
              <a:rPr lang="pl"/>
            </a:br>
            <a:r>
              <a:rPr lang="pl"/>
              <a:t>Polska flaga z pytajnikiem -&gt; brakuje badań na polskim “podwórku”, więc posługujemy się danymi z innnych krajów</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478245f48b_0_5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478245f48b_0_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478245f48b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478245f48b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Warto zacząć od tego filmu “na rozluźnienie” i wstęp do kolejnego “rozdziału” prezentacji.</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478245f48b_0_5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478245f48b_0_5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sz="1200">
                <a:highlight>
                  <a:srgbClr val="FFFFFF"/>
                </a:highlight>
              </a:rPr>
              <a:t>Slajd “historyczny”, odnoszący się do początków omawianej problematyki.</a:t>
            </a:r>
            <a:br>
              <a:rPr lang="pl" sz="1200">
                <a:highlight>
                  <a:srgbClr val="FFFFFF"/>
                </a:highlight>
              </a:rPr>
            </a:br>
            <a:br>
              <a:rPr lang="pl" sz="1200">
                <a:highlight>
                  <a:srgbClr val="FFFFFF"/>
                </a:highlight>
              </a:rPr>
            </a:br>
            <a:r>
              <a:rPr lang="pl" sz="1200">
                <a:highlight>
                  <a:srgbClr val="FFFFFF"/>
                </a:highlight>
              </a:rPr>
              <a:t>Sofy -&gt; wspomnieć o zmianie dynamiki rozwoju pożaru (stare a nowe pożary), co jest skutkiem powszechnego stosowania materiałów syntetycznych, bardzo bogatych w paliwo, produkujących duże ilości dymu i toksycznych substancji w dużo większym stężeniu niż drewno.</a:t>
            </a:r>
            <a:br>
              <a:rPr lang="pl" sz="1200">
                <a:highlight>
                  <a:srgbClr val="FFFFFF"/>
                </a:highlight>
              </a:rPr>
            </a:br>
            <a:br>
              <a:rPr lang="pl" sz="1200">
                <a:highlight>
                  <a:srgbClr val="FFFFFF"/>
                </a:highlight>
              </a:rPr>
            </a:br>
            <a:r>
              <a:rPr lang="pl" sz="1200">
                <a:highlight>
                  <a:srgbClr val="FFFFFF"/>
                </a:highlight>
              </a:rPr>
              <a:t>Brytyjski chirurg Percival Pott (1714-1788) był pierwszym naukowcem, który wykazał związek między czynnikami środowiskowymi a zachorowalnością na nowotwory. Badał wówczas kominiarzy. W owych czasach praca dzieci była powszechna, więc ze względu na drobną budowę ciała czyszczeniem kominów od środka zajmowali się młodzi chłopcy. Zupełny brak świadomości zagrożeń, jakichkolwiek standardów BHP, odpowiedniej odzieży pozwalał na daleko posuniętą ekspozycję na produkty spalania, co skutkowało makabrycznymi konsekwencjami zdrowotnymi. Pott stwierdził wówczas m.in., że mali kominiarze w wieku już nawet 8 lat chorują na raka moszny, potocznie nazywanego z tego powodu rakiem kominiarzy. Na podstawie jego badań udowodniono w późniejszych latach m.in. działanie rakotwórcze benzo(a)pirenu, biorącego udział w powstawaniu sadzy.</a:t>
            </a:r>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478245f48b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478245f48b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Kreowany wizerunek strażaka. Brudny, sadza na twarzy, bez ochrony, bez świadomości zagrożeń.</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478245f48b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478245f48b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Medialny wizerunek wpływa na podświadomość i ogólne podejście do sprawy. Negatywne skutki na zdjęciach. </a:t>
            </a:r>
            <a:endParaRPr/>
          </a:p>
          <a:p>
            <a:pPr indent="0" lvl="0" marL="0" rtl="0" algn="l">
              <a:spcBef>
                <a:spcPts val="0"/>
              </a:spcBef>
              <a:spcAft>
                <a:spcPts val="0"/>
              </a:spcAft>
              <a:buNone/>
            </a:pPr>
            <a:r>
              <a:rPr lang="pl"/>
              <a:t>Wspomnieć o przymierzaniu brudnych nomexów przez dzieci podczas “pokazów” i “wizytacji” np. przedszkolaków.</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g61cf5ea59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61cf5ea59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478245f48b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478245f48b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Zdjęcie z lewej -&gt; może warto wspomnieć o bieliźnie termoaktywnej które daje dodatkową warstwę ochronną przed ciałami stałymi.</a:t>
            </a:r>
            <a:br>
              <a:rPr lang="pl"/>
            </a:br>
            <a:r>
              <a:rPr lang="pl"/>
              <a:t>Zdjęcie z prawej -&gt; rękawiczki były czyste i brały udział tylko w działaniach związanych z dogaszaniem i rozbiórką. W żaden sposób nie można określić ilości szkodliwych substancji, ale zdjęcie daje ogólny pogląd na ilość zabrudzeń występujących w środowisku popożarowym.</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478245f48b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478245f48b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Na szczęście tendencja się zmienia, świadomość rośnie. Strażacy dbają o siebie coraz częściej.</a:t>
            </a:r>
            <a:br>
              <a:rPr lang="pl"/>
            </a:br>
            <a:r>
              <a:rPr lang="pl"/>
              <a:t>Zdjęcie w prawym dolnym rogu -&gt; maseczki zapobiegają wdychaniu pyłów pochodzących z cięcia szyb klejonych i hartowanych. Frakcja respirabilna pyłów, czyli tak mała, że dociera w najdalsze zakątki naszych płuc zostaje tam na zawsze! Organizm nie jest w stanie ich skutecznie usunąć w tak “niskich” partiach układu oddechowego. Trzeba wspomnieć o potrzebie stosowania maseczek.</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61d689755b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61d689755b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Statystyka pożarów wysypisk i składowisk odpadów jest zatrważająca. W ciągu ostatniej dekady tego typu pożarów wybuchło blisko 1000. Proszę sobie wyobrazić jak ogromny wpływ na zdrowie ma gaszenie takich pożarów przez danego strażaka przez kilkanaście, łącznie kilkadziesiąt godzin. Trzeba robić wszystko by minimalizować ryzyko. Można to osiągnąć niewielkim kosztem stosując proste nawyki.</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478245f48b_0_8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478245f48b_0_8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Kropla drąży skałę -&gt; grosz do grosza a będzie… choroba. Należy podkreślić istotę małych ekspozycji rozłożonych na dekady. Można zapytać każdego ile lat do emerytury mu zostało?</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61cf5ea597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61cf5ea597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Warto dodać, że mechanizmy odpornościowe zakłócają:</a:t>
            </a:r>
            <a:endParaRPr/>
          </a:p>
          <a:p>
            <a:pPr indent="-298450" lvl="0" marL="457200" rtl="0" algn="l">
              <a:spcBef>
                <a:spcPts val="0"/>
              </a:spcBef>
              <a:spcAft>
                <a:spcPts val="0"/>
              </a:spcAft>
              <a:buSzPts val="1100"/>
              <a:buChar char="-"/>
            </a:pPr>
            <a:r>
              <a:rPr lang="pl"/>
              <a:t>praca zmianowa, przerywanie snu</a:t>
            </a:r>
            <a:endParaRPr/>
          </a:p>
          <a:p>
            <a:pPr indent="-298450" lvl="0" marL="457200" rtl="0" algn="l">
              <a:spcBef>
                <a:spcPts val="0"/>
              </a:spcBef>
              <a:spcAft>
                <a:spcPts val="0"/>
              </a:spcAft>
              <a:buSzPts val="1100"/>
              <a:buChar char="-"/>
            </a:pPr>
            <a:r>
              <a:rPr lang="pl"/>
              <a:t>stres</a:t>
            </a:r>
            <a:endParaRPr/>
          </a:p>
          <a:p>
            <a:pPr indent="-298450" lvl="0" marL="457200" rtl="0" algn="l">
              <a:spcBef>
                <a:spcPts val="0"/>
              </a:spcBef>
              <a:spcAft>
                <a:spcPts val="0"/>
              </a:spcAft>
              <a:buSzPts val="1100"/>
              <a:buChar char="-"/>
            </a:pPr>
            <a:r>
              <a:rPr lang="pl"/>
              <a:t>skrajny wysiłek fizyczny</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478245f48b_0_5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478245f48b_0_5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61d689755b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61d689755b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Produkty rozkładu termicznego drewna (dym) wcale nie jest bezpieczny jakby się mogło wydawać.</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61d689755b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61d689755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478245f48b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478245f48b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pl"/>
              <a:t>Omówić drogi ekspozycji -&gt; układ oddechowy (możemy skutecznie ograniczać a nawet unikać kontaktu z szkodliwymi substancjami tą drogą). Układ pokarmowy -&gt; np. jedzenie brudnymi rękami. Nie jest to dominująca droga ekspozycji. Skóra -&gt; najbardziej niedoceniana droga ekspozycji i narażenia!!!</a:t>
            </a:r>
            <a:endParaRPr/>
          </a:p>
          <a:p>
            <a:pPr indent="-298450" lvl="0" marL="457200" rtl="0" algn="l">
              <a:spcBef>
                <a:spcPts val="0"/>
              </a:spcBef>
              <a:spcAft>
                <a:spcPts val="0"/>
              </a:spcAft>
              <a:buSzPts val="1100"/>
              <a:buAutoNum type="arabicPeriod"/>
            </a:pPr>
            <a:r>
              <a:rPr lang="pl"/>
              <a:t>Omówienie kontaminacji biernej, wtórnej -&gt; jak na grafice. </a:t>
            </a:r>
            <a:r>
              <a:rPr lang="pl"/>
              <a:t>(1) Pożar jest źródłem substancji szkodliwych, które lokalizują się w otaczającej nas atmosferze i na różnych powierzchniach bądź przedmiotach będących w zasięgu działania pożaru, skąd roznoszą się dalej. (2) Atmosfera i powierzchnie wzajemnie się kontaminują. Szkodliwe substancje powodują zanieczyszczenie powierzchni, a czasem wnętrza przedmiotów (np. pasków aparatu). Powierzchnie z kolei w różnym czasie uwalniają pochłonięte gazy i pary, a ruchy powietrza ponownie unoszą cząstki stałe do atmosfery. Ten ostatni proces widać szczególnie dobrze na pogorzelisku w strumieniu światła latarki. (3) Rozprzestrzenianie substancji szkodliwych przedstawione na grafice obrazuje również kontaminację dotąd czystych powierzchni (dotykanie przedmiotów przez strażaka, odkładanie zabrudzonych narzędzi) i atmosfery (pylenie cząstek stałych i uwalnianie substancji szkodliwych znajdujących się w ubraniu strażaka). (4) Strażak, wykonując rutynowe ruchy i czynności, przenosi zabrudzenia między częściami ciała i odzieży, a tym samym powiększa obszar zabrudzeń. Warto zobaczyć film pt. „PPE Pollution EM” (zamieszczony na YouTube), obrazujący przenoszenie zanieczyszczeń przez strażaka (na następnym slajdzie)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61d689755b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61d689755b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g62d3429417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62d3429417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g478245f48b_0_5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478245f48b_0_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Skóra jak gąbka. Czerwone strzałki obrazują kolejno (od górnej) zwiększone wchłanianie przez uszkodzoną skórę, dalej otwarte pory, poszerzone naczynia włośniczkowe, miejsca wilgotne. Są to dodatkowe zmienne wpływające na wchłanianie substancji szkodliwych przez skórę.</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g478245f48b_0_8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478245f48b_0_8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Opis badania którego wnioski są na następnych slajdach.</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Google Shape;340;g478245f48b_0_7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478245f48b_0_7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Lewy górny róg -&gt; zdjęcie pochodzące z badania, strażak w ubraniu specjalnych wykonuje ćwiczenie. Kolejne zdjęcia obrazują zanieczyszczenia “przed” i “po”. Na zdjęciach “proszek” krzemionkowy ze “znacznikami” </a:t>
            </a:r>
            <a:r>
              <a:rPr lang="pl"/>
              <a:t>fluorescencyjnymi.</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Google Shape;350;g478245f48b_0_7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478245f48b_0_7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Wnioski z badania.</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g601160394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601160394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Ten slajd zostanie zaktualizowany w przyszłości.</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g25f5b5925f64b4db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25f5b5925f64b4db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Badanie z Ottawa Fire Service. Obrazuje wchłanianie substancji szkodliwych przez skórę. Ilość WWA (3-5x większa “po” niż “przed”) w moczu wskazuje na 4x ryzyko uszkodzenia DNA komórek.</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g6b19675467b1159a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6b19675467b1159a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Na przykładzie krojenia cebuli -&gt; to, że nie widzimy substancji szkodliwych w powietrzu nie oznacza, że ich nie ma i nie wpływają na nasze zdrowie.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Google Shape;377;g478245f48b_0_7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478245f48b_0_7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Badanie identyfikujące narażenie strażaków na Wielopierścieniowe Węglowodory Aromatyczne.</a:t>
            </a:r>
            <a:br>
              <a:rPr lang="pl"/>
            </a:br>
            <a:br>
              <a:rPr lang="pl"/>
            </a:br>
            <a:r>
              <a:rPr lang="pl"/>
              <a:t>Wyżej widoczny wzrost substancji PO ćwiczeniu gorącym. Próbki zebrano przed i po.</a:t>
            </a:r>
            <a:br>
              <a:rPr lang="pl"/>
            </a:br>
            <a:br>
              <a:rPr lang="pl"/>
            </a:br>
            <a:r>
              <a:rPr lang="pl"/>
              <a:t>Zebrano próbki ze skóry (szczęka, szyja, dłonie), osobistego wyposażenia ochronnego strażaków (ŚOI) i ze środowiska pracy (biura, strażnice i pojazdy) w dwóch brytyjskich jednostkach ratowniczo-gaśniczych. Poziomy 16 rodzajów WWA z listy Agencji Ochrony Środowiska USA (EPA) zostały zbadane ilościowo wraz z silniejszymi substancjami rakotwórczymi: 7,12-dimetylobenzo [a] antracen i 3-metylocholantren (3-MCA) (12 miesięcy po wstępnym badaniu). Współczynniki „krzywej raka”, stosowane do oszacowania ryzyka zachorowania na raka, wskazują na znacznie podwyższone ryzyko. Kancerogeny WWA, w tym benzo[a]piren (B [a] P), 3-MCA i 7,12-dimetylobenz [a] antracen odkryto na powierzchni ciała np. dłoni, gardła), na ŚOI, w tym na hełmach i odzieży oraz na powierzchniach roboczych. Główną drogą ekspozycji wydaje się być absorpcja przez skórę. Wyniki te sugerują pilną potrzebę monitorowania narażenia strażaków w ich środowisku zawodowym i prowadzenia długoterminowych obserwacji w zakresie ich stanu zdrowia.</a:t>
            </a:r>
            <a:endParaRPr/>
          </a:p>
          <a:p>
            <a:pPr indent="0" lvl="0" marL="0" rtl="0" algn="l">
              <a:spcBef>
                <a:spcPts val="0"/>
              </a:spcBef>
              <a:spcAft>
                <a:spcPts val="0"/>
              </a:spcAft>
              <a:buNone/>
            </a:pPr>
            <a:r>
              <a:t/>
            </a:r>
            <a:endParaRPr/>
          </a:p>
          <a:p>
            <a:pPr indent="0" lvl="0" marL="0" rtl="0" algn="l">
              <a:spcBef>
                <a:spcPts val="0"/>
              </a:spcBef>
              <a:spcAft>
                <a:spcPts val="0"/>
              </a:spcAft>
              <a:buNone/>
            </a:pPr>
            <a:r>
              <a:rPr b="1" lang="pl"/>
              <a:t>Przy okazji tych badań warto wspomnieć o wtórnej znacznej kontaminacji przez np. wkładanie rękawic do hełmu, czy butów!!!</a:t>
            </a:r>
            <a:br>
              <a:rPr lang="pl"/>
            </a:br>
            <a:br>
              <a:rPr lang="pl"/>
            </a:br>
            <a:r>
              <a:rPr lang="pl"/>
              <a:t>wykład prof. Anny Stec dot. wyników tego badania: </a:t>
            </a:r>
            <a:r>
              <a:rPr lang="pl" u="sng">
                <a:solidFill>
                  <a:schemeClr val="hlink"/>
                </a:solidFill>
                <a:hlinkClick r:id="rId2"/>
              </a:rPr>
              <a:t>https://www.youtube.com/watch?v=SspcBMXLEzU&amp;feature=youtu.be</a:t>
            </a:r>
            <a:r>
              <a:rPr lang="pl"/>
              <a:t> (od około 23:30)</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Google Shape;385;g478245f48b_0_7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478245f48b_0_7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Jak widać AODO zanieczyszczone było już przed “ćwiczeniami gorącymi”.</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0" name="Shape 390"/>
        <p:cNvGrpSpPr/>
        <p:nvPr/>
      </p:nvGrpSpPr>
      <p:grpSpPr>
        <a:xfrm>
          <a:off x="0" y="0"/>
          <a:ext cx="0" cy="0"/>
          <a:chOff x="0" y="0"/>
          <a:chExt cx="0" cy="0"/>
        </a:xfrm>
      </p:grpSpPr>
      <p:sp>
        <p:nvSpPr>
          <p:cNvPr id="391" name="Google Shape;391;g478245f48b_0_7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478245f48b_0_7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Jak widać WWA w powietrzu wykryto również w biurach, garaży, szatni ŚOI i oczywiście w wozach.</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g25f5b5925f64b4db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25f5b5925f64b4db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Google Shape;403;g478245f48b_0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478245f48b_0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g478245f48b_0_6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478245f48b_0_6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pl"/>
              <a:t>Pierz/czyść ubranie specjalne i ŚOI</a:t>
            </a:r>
            <a:br>
              <a:rPr lang="pl"/>
            </a:br>
            <a:br>
              <a:rPr lang="pl"/>
            </a:br>
            <a:r>
              <a:rPr b="1" lang="pl" sz="1400">
                <a:solidFill>
                  <a:srgbClr val="FF0000"/>
                </a:solidFill>
              </a:rPr>
              <a:t>Lista NIE jest ułożona w kolejności “od najważniejszych”, tylko LOSOWO. Należy o tym wspomnieć.</a:t>
            </a:r>
            <a:endParaRPr b="1" sz="1400">
              <a:solidFill>
                <a:srgbClr val="FF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4" name="Shape 414"/>
        <p:cNvGrpSpPr/>
        <p:nvPr/>
      </p:nvGrpSpPr>
      <p:grpSpPr>
        <a:xfrm>
          <a:off x="0" y="0"/>
          <a:ext cx="0" cy="0"/>
          <a:chOff x="0" y="0"/>
          <a:chExt cx="0" cy="0"/>
        </a:xfrm>
      </p:grpSpPr>
      <p:sp>
        <p:nvSpPr>
          <p:cNvPr id="415" name="Google Shape;415;g478245f48b_0_6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478245f48b_0_6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2. Noś rękawiczki pod rękawicami specjalnymi</a:t>
            </a:r>
            <a:br>
              <a:rPr lang="pl"/>
            </a:br>
            <a:br>
              <a:rPr lang="pl"/>
            </a:br>
            <a:r>
              <a:rPr lang="pl"/>
              <a:t>Wady i zalety? -&gt; Proponowany sposób ochrony ma wiele zalet (izolacja od zabrudzeń, łatwiejsze ponowne ubieranie rękawic), ale również słabe strony. Po pierwsze odprowadzanie wilgoci z dłoni strażaka jest bliskie zeru. Pojawiają się też głosy, że noszenie dodatkowych rękawiczek pod rękawicami pożarniczymi jest niebezpieczne, szczególnie w przypadku rękawic nitrylowych (możliwe powikłania przy poparzeniach). Temperatura pirolizy większości paliw to około 200°C, zakres temperaturowy stosowania rękawic nitrylowych (z NBR) według producenta to do 120°C. Oparzenia mogą powstawać przy przekroczeniu temperatury ok. 55°C. Biorąc pod uwagę empiryczne i logiczne przesłanki, zaistnienie zagrożenia dla trwałości materiału (120°C) jest równoznaczne z poparzeniem dłoni nawet bez założonych rękawiczek nitrylowych. Dopuszczenie do takiej sytuacji jest zatem wynikiem braku wiedzy na temat działania ŚOI lub niezwykle rzadkim wypadkiem. Mając na uwadze ochronę przed czynnikami rakotwórczymi, należy wykonać bilans ryzyka i na tej podstawie odpowiedzieć na pytanie, czy jest to właściwy sposób ochrony. Twierdzimy, że jak najbardziej.</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3" name="Shape 423"/>
        <p:cNvGrpSpPr/>
        <p:nvPr/>
      </p:nvGrpSpPr>
      <p:grpSpPr>
        <a:xfrm>
          <a:off x="0" y="0"/>
          <a:ext cx="0" cy="0"/>
          <a:chOff x="0" y="0"/>
          <a:chExt cx="0" cy="0"/>
        </a:xfrm>
      </p:grpSpPr>
      <p:sp>
        <p:nvSpPr>
          <p:cNvPr id="424" name="Google Shape;424;g478245f48b_0_6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478245f48b_0_6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pl" sz="1400">
                <a:solidFill>
                  <a:srgbClr val="FF0000"/>
                </a:solidFill>
              </a:rPr>
              <a:t>Należy podkreślić, że pójście na saunę (np. dostępną w jednostce) </a:t>
            </a:r>
            <a:r>
              <a:rPr b="1" lang="pl" sz="1400" u="sng">
                <a:solidFill>
                  <a:srgbClr val="FF0000"/>
                </a:solidFill>
              </a:rPr>
              <a:t>bezpośrednio</a:t>
            </a:r>
            <a:r>
              <a:rPr b="1" lang="pl" sz="1400">
                <a:solidFill>
                  <a:srgbClr val="FF0000"/>
                </a:solidFill>
              </a:rPr>
              <a:t> po powrocie z działań gaśniczych NIE jest dobrą praktyką.</a:t>
            </a:r>
            <a:endParaRPr b="1" sz="1400">
              <a:solidFill>
                <a:srgbClr val="FF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Google Shape;437;g478245f48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478245f48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Jeden ze sposobów na szacowanie poziomu nawodnienia organizmu. Dbajmy o nawadnianie organizmu przez całą służbę/cały dzień.</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Google Shape;442;g478245f48b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478245f48b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Należy podkreślić wpływ odwodnienia na pracę mózgu i wydolność.</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7" name="Shape 447"/>
        <p:cNvGrpSpPr/>
        <p:nvPr/>
      </p:nvGrpSpPr>
      <p:grpSpPr>
        <a:xfrm>
          <a:off x="0" y="0"/>
          <a:ext cx="0" cy="0"/>
          <a:chOff x="0" y="0"/>
          <a:chExt cx="0" cy="0"/>
        </a:xfrm>
      </p:grpSpPr>
      <p:sp>
        <p:nvSpPr>
          <p:cNvPr id="448" name="Google Shape;448;g478245f48b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478245f48b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Slajd zostanie zaktualizowany po publikacji kolejnych wyników.</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6" name="Shape 456"/>
        <p:cNvGrpSpPr/>
        <p:nvPr/>
      </p:nvGrpSpPr>
      <p:grpSpPr>
        <a:xfrm>
          <a:off x="0" y="0"/>
          <a:ext cx="0" cy="0"/>
          <a:chOff x="0" y="0"/>
          <a:chExt cx="0" cy="0"/>
        </a:xfrm>
      </p:grpSpPr>
      <p:sp>
        <p:nvSpPr>
          <p:cNvPr id="457" name="Google Shape;457;g478245f48b_0_6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478245f48b_0_6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5" name="Shape 465"/>
        <p:cNvGrpSpPr/>
        <p:nvPr/>
      </p:nvGrpSpPr>
      <p:grpSpPr>
        <a:xfrm>
          <a:off x="0" y="0"/>
          <a:ext cx="0" cy="0"/>
          <a:chOff x="0" y="0"/>
          <a:chExt cx="0" cy="0"/>
        </a:xfrm>
      </p:grpSpPr>
      <p:sp>
        <p:nvSpPr>
          <p:cNvPr id="466" name="Google Shape;466;g478245f48b_0_6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478245f48b_0_6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g478245f48b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478245f48b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Proces. Istniejące zagrożenie -&gt; nauka, poznanie, badania pozwalają nazwać i zagłębić się w szczegóły tego zagrożenia -&gt; dzięki temu zyskujemy świadomość zagrożeń na podstawie zdobytych informacji -&gt; decydujemy czy chcemy coś z tym robić czy nie, akcpetujemy lub ignorujemy -&gt; jeśli podjęliśmy wybór to zaczynamy DZIAŁAĆ i wdrażamy nawyki -&gt; które następnie tworzą nasz bezobsługowy styl życia (nie myślimy o czynnościach które nawykowo wykonujemy).</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Google Shape;478;g478245f48b_0_6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478245f48b_0_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6" name="Shape 486"/>
        <p:cNvGrpSpPr/>
        <p:nvPr/>
      </p:nvGrpSpPr>
      <p:grpSpPr>
        <a:xfrm>
          <a:off x="0" y="0"/>
          <a:ext cx="0" cy="0"/>
          <a:chOff x="0" y="0"/>
          <a:chExt cx="0" cy="0"/>
        </a:xfrm>
      </p:grpSpPr>
      <p:sp>
        <p:nvSpPr>
          <p:cNvPr id="487" name="Google Shape;487;g478245f48b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478245f48b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Należy podkreślić, że tak silne zabrudzenie maseczek oznacza, że prawdopodobnie bardziej wskazany był sprzęt ODO.</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7" name="Shape 497"/>
        <p:cNvGrpSpPr/>
        <p:nvPr/>
      </p:nvGrpSpPr>
      <p:grpSpPr>
        <a:xfrm>
          <a:off x="0" y="0"/>
          <a:ext cx="0" cy="0"/>
          <a:chOff x="0" y="0"/>
          <a:chExt cx="0" cy="0"/>
        </a:xfrm>
      </p:grpSpPr>
      <p:sp>
        <p:nvSpPr>
          <p:cNvPr id="498" name="Google Shape;498;g478245f48b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478245f48b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3" name="Shape 503"/>
        <p:cNvGrpSpPr/>
        <p:nvPr/>
      </p:nvGrpSpPr>
      <p:grpSpPr>
        <a:xfrm>
          <a:off x="0" y="0"/>
          <a:ext cx="0" cy="0"/>
          <a:chOff x="0" y="0"/>
          <a:chExt cx="0" cy="0"/>
        </a:xfrm>
      </p:grpSpPr>
      <p:sp>
        <p:nvSpPr>
          <p:cNvPr id="504" name="Google Shape;504;g61cf5ea597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61cf5ea597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8" name="Shape 508"/>
        <p:cNvGrpSpPr/>
        <p:nvPr/>
      </p:nvGrpSpPr>
      <p:grpSpPr>
        <a:xfrm>
          <a:off x="0" y="0"/>
          <a:ext cx="0" cy="0"/>
          <a:chOff x="0" y="0"/>
          <a:chExt cx="0" cy="0"/>
        </a:xfrm>
      </p:grpSpPr>
      <p:sp>
        <p:nvSpPr>
          <p:cNvPr id="509" name="Google Shape;509;g61cf5ea597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61cf5ea597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3" name="Shape 513"/>
        <p:cNvGrpSpPr/>
        <p:nvPr/>
      </p:nvGrpSpPr>
      <p:grpSpPr>
        <a:xfrm>
          <a:off x="0" y="0"/>
          <a:ext cx="0" cy="0"/>
          <a:chOff x="0" y="0"/>
          <a:chExt cx="0" cy="0"/>
        </a:xfrm>
      </p:grpSpPr>
      <p:sp>
        <p:nvSpPr>
          <p:cNvPr id="514" name="Google Shape;514;g478245f48b_0_6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478245f48b_0_6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1" name="Shape 521"/>
        <p:cNvGrpSpPr/>
        <p:nvPr/>
      </p:nvGrpSpPr>
      <p:grpSpPr>
        <a:xfrm>
          <a:off x="0" y="0"/>
          <a:ext cx="0" cy="0"/>
          <a:chOff x="0" y="0"/>
          <a:chExt cx="0" cy="0"/>
        </a:xfrm>
      </p:grpSpPr>
      <p:sp>
        <p:nvSpPr>
          <p:cNvPr id="522" name="Google Shape;522;g478245f48b_0_8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478245f48b_0_8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8" name="Shape 528"/>
        <p:cNvGrpSpPr/>
        <p:nvPr/>
      </p:nvGrpSpPr>
      <p:grpSpPr>
        <a:xfrm>
          <a:off x="0" y="0"/>
          <a:ext cx="0" cy="0"/>
          <a:chOff x="0" y="0"/>
          <a:chExt cx="0" cy="0"/>
        </a:xfrm>
      </p:grpSpPr>
      <p:sp>
        <p:nvSpPr>
          <p:cNvPr id="529" name="Google Shape;529;g25f5b5925f64b4db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25f5b5925f64b4db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Statystyki mówiące o zaniedbywaniu kwestii należytej ochrony dróg oddechowych podczas dogaszania, przelewania i przeglądu pogorzeliska.</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6" name="Shape 536"/>
        <p:cNvGrpSpPr/>
        <p:nvPr/>
      </p:nvGrpSpPr>
      <p:grpSpPr>
        <a:xfrm>
          <a:off x="0" y="0"/>
          <a:ext cx="0" cy="0"/>
          <a:chOff x="0" y="0"/>
          <a:chExt cx="0" cy="0"/>
        </a:xfrm>
      </p:grpSpPr>
      <p:sp>
        <p:nvSpPr>
          <p:cNvPr id="537" name="Google Shape;537;g478245f48b_0_6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478245f48b_0_6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3" name="Shape 543"/>
        <p:cNvGrpSpPr/>
        <p:nvPr/>
      </p:nvGrpSpPr>
      <p:grpSpPr>
        <a:xfrm>
          <a:off x="0" y="0"/>
          <a:ext cx="0" cy="0"/>
          <a:chOff x="0" y="0"/>
          <a:chExt cx="0" cy="0"/>
        </a:xfrm>
      </p:grpSpPr>
      <p:sp>
        <p:nvSpPr>
          <p:cNvPr id="544" name="Google Shape;544;g478245f48b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478245f48b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478245f48b_0_5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478245f48b_0_5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Prezentacja będzie rozbudowywana w przyszłości.</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8" name="Shape 558"/>
        <p:cNvGrpSpPr/>
        <p:nvPr/>
      </p:nvGrpSpPr>
      <p:grpSpPr>
        <a:xfrm>
          <a:off x="0" y="0"/>
          <a:ext cx="0" cy="0"/>
          <a:chOff x="0" y="0"/>
          <a:chExt cx="0" cy="0"/>
        </a:xfrm>
      </p:grpSpPr>
      <p:sp>
        <p:nvSpPr>
          <p:cNvPr id="559" name="Google Shape;559;g25f5b5925f64b4db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25f5b5925f64b4db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Zdjęcie w czerwonej ramce -&gt; technicy na pogorzelisku najczęściej nie dbają o należytą ochronę, to samo dytyczy osób postronnych, np. właścicieli, zarządców itp.</a:t>
            </a:r>
            <a:br>
              <a:rPr lang="pl"/>
            </a:br>
            <a:br>
              <a:rPr lang="pl"/>
            </a:br>
            <a:r>
              <a:rPr lang="pl"/>
              <a:t>Chodzenie po pogorzelisku wznieca pyły które ponownie wypełniają atmosferę.</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9" name="Shape 569"/>
        <p:cNvGrpSpPr/>
        <p:nvPr/>
      </p:nvGrpSpPr>
      <p:grpSpPr>
        <a:xfrm>
          <a:off x="0" y="0"/>
          <a:ext cx="0" cy="0"/>
          <a:chOff x="0" y="0"/>
          <a:chExt cx="0" cy="0"/>
        </a:xfrm>
      </p:grpSpPr>
      <p:sp>
        <p:nvSpPr>
          <p:cNvPr id="570" name="Google Shape;570;g25f5b5925f64b4db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25f5b5925f64b4db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5" name="Shape 575"/>
        <p:cNvGrpSpPr/>
        <p:nvPr/>
      </p:nvGrpSpPr>
      <p:grpSpPr>
        <a:xfrm>
          <a:off x="0" y="0"/>
          <a:ext cx="0" cy="0"/>
          <a:chOff x="0" y="0"/>
          <a:chExt cx="0" cy="0"/>
        </a:xfrm>
      </p:grpSpPr>
      <p:sp>
        <p:nvSpPr>
          <p:cNvPr id="576" name="Google Shape;576;g478245f48b_0_7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478245f48b_0_7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Kilka słów o komercyjnych rozwiązaniach: </a:t>
            </a:r>
            <a:r>
              <a:rPr lang="pl" u="sng">
                <a:solidFill>
                  <a:schemeClr val="hlink"/>
                </a:solidFill>
                <a:hlinkClick r:id="rId2"/>
              </a:rPr>
              <a:t>https://www.drogaratownika.pl/test-chusteczek-herowipes/</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6" name="Shape 586"/>
        <p:cNvGrpSpPr/>
        <p:nvPr/>
      </p:nvGrpSpPr>
      <p:grpSpPr>
        <a:xfrm>
          <a:off x="0" y="0"/>
          <a:ext cx="0" cy="0"/>
          <a:chOff x="0" y="0"/>
          <a:chExt cx="0" cy="0"/>
        </a:xfrm>
      </p:grpSpPr>
      <p:sp>
        <p:nvSpPr>
          <p:cNvPr id="587" name="Google Shape;587;g25f5b5925f64b4db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25f5b5925f64b4db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Podział na strefy brudne i czyste.</a:t>
            </a:r>
            <a:br>
              <a:rPr lang="pl"/>
            </a:br>
            <a:r>
              <a:rPr lang="pl"/>
              <a:t>Montowanie odciągów spalin i ich używanie także podczas przepalania sprzętu.</a:t>
            </a:r>
            <a:br>
              <a:rPr lang="pl"/>
            </a:br>
            <a:r>
              <a:rPr lang="pl"/>
              <a:t>Wyposażanie jednostek w pralnice/pralki/suszarki, urządzenia do utrzymywania czystości.</a:t>
            </a:r>
            <a:br>
              <a:rPr lang="pl"/>
            </a:br>
            <a:br>
              <a:rPr lang="pl"/>
            </a:br>
            <a:r>
              <a:rPr lang="pl"/>
              <a:t>Wspomnieć o istniejących wytycznych w sprawie ramowych wymagań wydanych przez KG PSP. Znajdują się tam zalecenia i rozwiązania związane z profilaktyką zdrowotną.</a:t>
            </a:r>
            <a:br>
              <a:rPr lang="pl"/>
            </a:br>
            <a:r>
              <a:rPr lang="pl"/>
              <a:t>Link do dokumentu: </a:t>
            </a:r>
            <a:r>
              <a:rPr lang="pl" u="sng">
                <a:solidFill>
                  <a:schemeClr val="hlink"/>
                </a:solidFill>
                <a:hlinkClick r:id="rId2"/>
              </a:rPr>
              <a:t>https://www.straz.gov.pl/aktualnosci/lista_aktualnosci/Komunikat-Biura-Logistyki/idn:36683</a:t>
            </a:r>
            <a:r>
              <a:rPr lang="pl"/>
              <a:t> (tabelka na dole)</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1" name="Shape 601"/>
        <p:cNvGrpSpPr/>
        <p:nvPr/>
      </p:nvGrpSpPr>
      <p:grpSpPr>
        <a:xfrm>
          <a:off x="0" y="0"/>
          <a:ext cx="0" cy="0"/>
          <a:chOff x="0" y="0"/>
          <a:chExt cx="0" cy="0"/>
        </a:xfrm>
      </p:grpSpPr>
      <p:sp>
        <p:nvSpPr>
          <p:cNvPr id="602" name="Google Shape;602;g478245f48b_0_7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478245f48b_0_7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2" name="Shape 612"/>
        <p:cNvGrpSpPr/>
        <p:nvPr/>
      </p:nvGrpSpPr>
      <p:grpSpPr>
        <a:xfrm>
          <a:off x="0" y="0"/>
          <a:ext cx="0" cy="0"/>
          <a:chOff x="0" y="0"/>
          <a:chExt cx="0" cy="0"/>
        </a:xfrm>
      </p:grpSpPr>
      <p:sp>
        <p:nvSpPr>
          <p:cNvPr id="613" name="Google Shape;613;g478245f48b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478245f48b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1" name="Shape 621"/>
        <p:cNvGrpSpPr/>
        <p:nvPr/>
      </p:nvGrpSpPr>
      <p:grpSpPr>
        <a:xfrm>
          <a:off x="0" y="0"/>
          <a:ext cx="0" cy="0"/>
          <a:chOff x="0" y="0"/>
          <a:chExt cx="0" cy="0"/>
        </a:xfrm>
      </p:grpSpPr>
      <p:sp>
        <p:nvSpPr>
          <p:cNvPr id="622" name="Google Shape;622;g478245f48b_0_7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478245f48b_0_7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pl"/>
              <a:t>Wspomnieć o praktyce wkładania brudnych węży do kabiny wozu po akcji</a:t>
            </a:r>
            <a:endParaRPr/>
          </a:p>
          <a:p>
            <a:pPr indent="-298450" lvl="0" marL="457200" rtl="0" algn="l">
              <a:spcBef>
                <a:spcPts val="0"/>
              </a:spcBef>
              <a:spcAft>
                <a:spcPts val="0"/>
              </a:spcAft>
              <a:buSzPts val="1100"/>
              <a:buAutoNum type="arabicPeriod"/>
            </a:pPr>
            <a:r>
              <a:rPr lang="pl"/>
              <a:t>To samo dotyczy wkładania brudnych ubrań do kabiny.</a:t>
            </a:r>
            <a:endParaRPr/>
          </a:p>
          <a:p>
            <a:pPr indent="-298450" lvl="0" marL="457200" rtl="0" algn="l">
              <a:spcBef>
                <a:spcPts val="0"/>
              </a:spcBef>
              <a:spcAft>
                <a:spcPts val="0"/>
              </a:spcAft>
              <a:buSzPts val="1100"/>
              <a:buAutoNum type="arabicPeriod"/>
            </a:pPr>
            <a:r>
              <a:rPr lang="pl"/>
              <a:t>W zamkniętej kabinie w której znajdują się parujące, odgazowujące i pylące ubrania, sprzęty ekspozycja rośnie wielokrotnie! Należy przynajmniej zadbać o wentylację jeśli nie ma możliwości przechowywania ww. elementów poza kabiną.</a:t>
            </a:r>
            <a:endParaRPr/>
          </a:p>
          <a:p>
            <a:pPr indent="-298450" lvl="0" marL="457200" rtl="0" algn="l">
              <a:spcBef>
                <a:spcPts val="0"/>
              </a:spcBef>
              <a:spcAft>
                <a:spcPts val="0"/>
              </a:spcAft>
              <a:buSzPts val="1100"/>
              <a:buAutoNum type="arabicPeriod"/>
            </a:pPr>
            <a:r>
              <a:rPr lang="pl"/>
              <a:t>W piątki gospodarcze może warto bardziej skupić się na przestrzeni użytkowej?</a:t>
            </a:r>
            <a:endParaRPr/>
          </a:p>
          <a:p>
            <a:pPr indent="-298450" lvl="0" marL="457200" rtl="0" algn="l">
              <a:spcBef>
                <a:spcPts val="0"/>
              </a:spcBef>
              <a:spcAft>
                <a:spcPts val="0"/>
              </a:spcAft>
              <a:buSzPts val="1100"/>
              <a:buAutoNum type="arabicPeriod"/>
            </a:pPr>
            <a:r>
              <a:rPr lang="pl"/>
              <a:t>Aparaty i oparcia jako sprzęt, który bardzo rzadko jest czyszczony.</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9" name="Shape 629"/>
        <p:cNvGrpSpPr/>
        <p:nvPr/>
      </p:nvGrpSpPr>
      <p:grpSpPr>
        <a:xfrm>
          <a:off x="0" y="0"/>
          <a:ext cx="0" cy="0"/>
          <a:chOff x="0" y="0"/>
          <a:chExt cx="0" cy="0"/>
        </a:xfrm>
      </p:grpSpPr>
      <p:sp>
        <p:nvSpPr>
          <p:cNvPr id="630" name="Google Shape;630;g478245f48b_0_7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478245f48b_0_7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Od lewej: mycie pełne hełmu w środku i na zewnątrz, “kącik” higieniczny w skrytce wozu bojowego, czyszczenie i suszenie wszystkich elementów hełmu, mycie podręcznego sprzętu takiego jak kamery termowizyjne.</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9" name="Shape 639"/>
        <p:cNvGrpSpPr/>
        <p:nvPr/>
      </p:nvGrpSpPr>
      <p:grpSpPr>
        <a:xfrm>
          <a:off x="0" y="0"/>
          <a:ext cx="0" cy="0"/>
          <a:chOff x="0" y="0"/>
          <a:chExt cx="0" cy="0"/>
        </a:xfrm>
      </p:grpSpPr>
      <p:sp>
        <p:nvSpPr>
          <p:cNvPr id="640" name="Google Shape;640;g478245f48b_0_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478245f48b_0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Metoda bezpiecznego, ograniczającego ekspozycję zdejmowania AODO po działaniach gaśniczych.</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6" name="Shape 646"/>
        <p:cNvGrpSpPr/>
        <p:nvPr/>
      </p:nvGrpSpPr>
      <p:grpSpPr>
        <a:xfrm>
          <a:off x="0" y="0"/>
          <a:ext cx="0" cy="0"/>
          <a:chOff x="0" y="0"/>
          <a:chExt cx="0" cy="0"/>
        </a:xfrm>
      </p:grpSpPr>
      <p:sp>
        <p:nvSpPr>
          <p:cNvPr id="647" name="Google Shape;647;g25f5b5925f64b4db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25f5b5925f64b4db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Należy zachęcić do wykonywania badań przesiewowych. Na stronie mundurniezbroja.pl znajdują się wszystkie informacje.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478245f48b_0_5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478245f48b_0_5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Budujemy świadomość. “Jestem taki, gdy Cię nie dotyczę” sympatycznie wyglądający rak. Wszyscy jesteśmy zabiegani, mamy swoje problemy, liczne troski i nierzadko świadomie lub podświadomie ignorujemy niektóre zagrożenia, nie chcemy ich widzieć, słyszeć. Jeśli nowotwory nie dotyczą nas lub kogoś z naszej rodziny i bliskich to wydaje nam się, że to problem odległy, nierealny, nas niedotyczący. Trzeba zburzyć to fałszywe poczucie bezpieczeństwa, które utrudnia podjęcie decyzji “będę o siebie dbał, żeby nie zachorować”.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7" name="Shape 657"/>
        <p:cNvGrpSpPr/>
        <p:nvPr/>
      </p:nvGrpSpPr>
      <p:grpSpPr>
        <a:xfrm>
          <a:off x="0" y="0"/>
          <a:ext cx="0" cy="0"/>
          <a:chOff x="0" y="0"/>
          <a:chExt cx="0" cy="0"/>
        </a:xfrm>
      </p:grpSpPr>
      <p:sp>
        <p:nvSpPr>
          <p:cNvPr id="658" name="Google Shape;658;g61cf5ea597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61cf5ea597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Wspominamy o szkodliwym wpływie palenia tytoniu i niezabezpieczaniu się przed promieniowaniem UV.</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3" name="Shape 663"/>
        <p:cNvGrpSpPr/>
        <p:nvPr/>
      </p:nvGrpSpPr>
      <p:grpSpPr>
        <a:xfrm>
          <a:off x="0" y="0"/>
          <a:ext cx="0" cy="0"/>
          <a:chOff x="0" y="0"/>
          <a:chExt cx="0" cy="0"/>
        </a:xfrm>
      </p:grpSpPr>
      <p:sp>
        <p:nvSpPr>
          <p:cNvPr id="664" name="Google Shape;664;g478245f48b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478245f48b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Podkreślamy, że samo dbanie o nawyki w pracy strażaka to nie wszystko.</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9" name="Shape 669"/>
        <p:cNvGrpSpPr/>
        <p:nvPr/>
      </p:nvGrpSpPr>
      <p:grpSpPr>
        <a:xfrm>
          <a:off x="0" y="0"/>
          <a:ext cx="0" cy="0"/>
          <a:chOff x="0" y="0"/>
          <a:chExt cx="0" cy="0"/>
        </a:xfrm>
      </p:grpSpPr>
      <p:sp>
        <p:nvSpPr>
          <p:cNvPr id="670" name="Google Shape;670;g61cf5ea597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61cf5ea597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Trzeba się zastanowić czy w przypadku pracy strażaka czynniki zawodowe nie grają większej roli. Biorąc pod uwagę badania odnoszące nas strażaków do populacji ogólnej może tak być. Nie mniej, widzimy doskonale, że samo środowisko pracy to tylko część ryzyka.</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6" name="Shape 676"/>
        <p:cNvGrpSpPr/>
        <p:nvPr/>
      </p:nvGrpSpPr>
      <p:grpSpPr>
        <a:xfrm>
          <a:off x="0" y="0"/>
          <a:ext cx="0" cy="0"/>
          <a:chOff x="0" y="0"/>
          <a:chExt cx="0" cy="0"/>
        </a:xfrm>
      </p:grpSpPr>
      <p:sp>
        <p:nvSpPr>
          <p:cNvPr id="677" name="Google Shape;677;g25f5b5925f64b4db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25f5b5925f64b4db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pl"/>
              <a:t>markery i badania które niewiele kosztują a mogą ratować życie - czy kiedyś będzie to rutynowe badanie wśród strażaków?</a:t>
            </a:r>
            <a:endParaRPr/>
          </a:p>
          <a:p>
            <a:pPr indent="-298450" lvl="0" marL="457200" rtl="0" algn="l">
              <a:spcBef>
                <a:spcPts val="0"/>
              </a:spcBef>
              <a:spcAft>
                <a:spcPts val="0"/>
              </a:spcAft>
              <a:buSzPts val="1100"/>
              <a:buAutoNum type="arabicPeriod"/>
            </a:pPr>
            <a:r>
              <a:rPr lang="pl"/>
              <a:t>Ustawy dot. chorób zawodowych -&gt; kiedy w Polsce strażak z odpowiednim stażem chorujący na raka będzie uznany jako chorujący na raka związanego z zawodem?</a:t>
            </a:r>
            <a:endParaRPr/>
          </a:p>
          <a:p>
            <a:pPr indent="-298450" lvl="0" marL="457200" rtl="0" algn="l">
              <a:spcBef>
                <a:spcPts val="0"/>
              </a:spcBef>
              <a:spcAft>
                <a:spcPts val="0"/>
              </a:spcAft>
              <a:buSzPts val="1100"/>
              <a:buAutoNum type="arabicPeriod"/>
            </a:pPr>
            <a:r>
              <a:rPr lang="pl"/>
              <a:t>W Polsce brak rejestru zgonów i zachorowań wśród strażaków, brak publicznych danych. Nie wiemy jak bardzo dotyczy nas ten problem.</a:t>
            </a:r>
            <a:br>
              <a:rPr lang="pl"/>
            </a:br>
            <a:br>
              <a:rPr lang="pl"/>
            </a:br>
            <a:r>
              <a:rPr lang="pl"/>
              <a:t>Slajd podkreśla pewne braki systemu i dążenia na przyszłość.</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2" name="Shape 682"/>
        <p:cNvGrpSpPr/>
        <p:nvPr/>
      </p:nvGrpSpPr>
      <p:grpSpPr>
        <a:xfrm>
          <a:off x="0" y="0"/>
          <a:ext cx="0" cy="0"/>
          <a:chOff x="0" y="0"/>
          <a:chExt cx="0" cy="0"/>
        </a:xfrm>
      </p:grpSpPr>
      <p:sp>
        <p:nvSpPr>
          <p:cNvPr id="683" name="Google Shape;683;g61cf5ea59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61cf5ea59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8" name="Shape 688"/>
        <p:cNvGrpSpPr/>
        <p:nvPr/>
      </p:nvGrpSpPr>
      <p:grpSpPr>
        <a:xfrm>
          <a:off x="0" y="0"/>
          <a:ext cx="0" cy="0"/>
          <a:chOff x="0" y="0"/>
          <a:chExt cx="0" cy="0"/>
        </a:xfrm>
      </p:grpSpPr>
      <p:sp>
        <p:nvSpPr>
          <p:cNvPr id="689" name="Google Shape;689;g25f5b5925f64b4db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25f5b5925f64b4db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3" name="Shape 693"/>
        <p:cNvGrpSpPr/>
        <p:nvPr/>
      </p:nvGrpSpPr>
      <p:grpSpPr>
        <a:xfrm>
          <a:off x="0" y="0"/>
          <a:ext cx="0" cy="0"/>
          <a:chOff x="0" y="0"/>
          <a:chExt cx="0" cy="0"/>
        </a:xfrm>
      </p:grpSpPr>
      <p:sp>
        <p:nvSpPr>
          <p:cNvPr id="694" name="Google Shape;694;g25f5b5925f64b4db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25f5b5925f64b4db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Co zrobić?</a:t>
            </a:r>
            <a:endParaRPr/>
          </a:p>
          <a:p>
            <a:pPr indent="-298450" lvl="0" marL="457200" rtl="0" algn="l">
              <a:spcBef>
                <a:spcPts val="0"/>
              </a:spcBef>
              <a:spcAft>
                <a:spcPts val="0"/>
              </a:spcAft>
              <a:buSzPts val="1100"/>
              <a:buChar char="-"/>
            </a:pPr>
            <a:r>
              <a:rPr lang="pl"/>
              <a:t>rozbieramy ubrania, zapewniamy wentylację/przewiew, zacienienie, schładzamy skórę wodą, podajemy płyny</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9" name="Shape 699"/>
        <p:cNvGrpSpPr/>
        <p:nvPr/>
      </p:nvGrpSpPr>
      <p:grpSpPr>
        <a:xfrm>
          <a:off x="0" y="0"/>
          <a:ext cx="0" cy="0"/>
          <a:chOff x="0" y="0"/>
          <a:chExt cx="0" cy="0"/>
        </a:xfrm>
      </p:grpSpPr>
      <p:sp>
        <p:nvSpPr>
          <p:cNvPr id="700" name="Google Shape;700;g25f5b5925f64b4db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25f5b5925f64b4db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Warunku “hazardous” ryzykowne tj. 120 stopni C dają strażakowi maxymalnie 10 minut na przebywanie w takich warunkach.</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6" name="Shape 706"/>
        <p:cNvGrpSpPr/>
        <p:nvPr/>
      </p:nvGrpSpPr>
      <p:grpSpPr>
        <a:xfrm>
          <a:off x="0" y="0"/>
          <a:ext cx="0" cy="0"/>
          <a:chOff x="0" y="0"/>
          <a:chExt cx="0" cy="0"/>
        </a:xfrm>
      </p:grpSpPr>
      <p:sp>
        <p:nvSpPr>
          <p:cNvPr id="707" name="Google Shape;707;g25f5b5925f64b4db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25f5b5925f64b4db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2" name="Shape 712"/>
        <p:cNvGrpSpPr/>
        <p:nvPr/>
      </p:nvGrpSpPr>
      <p:grpSpPr>
        <a:xfrm>
          <a:off x="0" y="0"/>
          <a:ext cx="0" cy="0"/>
          <a:chOff x="0" y="0"/>
          <a:chExt cx="0" cy="0"/>
        </a:xfrm>
      </p:grpSpPr>
      <p:sp>
        <p:nvSpPr>
          <p:cNvPr id="713" name="Google Shape;713;g25f5b5925f64b4db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25f5b5925f64b4db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Należy wspomnieć o izolującym działaniu powietrza znajdującego się między warstwami ubrania. Tak naprawdę to one zapewnia duży komfort cieplny i ochronę. Zwykły dotyk w ramię przez kolegę z roty może doprowadzić do oparzenia!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478245f48b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478245f48b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rozdział dot. badań mówiących o skali problemu</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4" name="Shape 724"/>
        <p:cNvGrpSpPr/>
        <p:nvPr/>
      </p:nvGrpSpPr>
      <p:grpSpPr>
        <a:xfrm>
          <a:off x="0" y="0"/>
          <a:ext cx="0" cy="0"/>
          <a:chOff x="0" y="0"/>
          <a:chExt cx="0" cy="0"/>
        </a:xfrm>
      </p:grpSpPr>
      <p:sp>
        <p:nvSpPr>
          <p:cNvPr id="725" name="Google Shape;725;g25f5b5925f64b4db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25f5b5925f64b4db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9" name="Shape 729"/>
        <p:cNvGrpSpPr/>
        <p:nvPr/>
      </p:nvGrpSpPr>
      <p:grpSpPr>
        <a:xfrm>
          <a:off x="0" y="0"/>
          <a:ext cx="0" cy="0"/>
          <a:chOff x="0" y="0"/>
          <a:chExt cx="0" cy="0"/>
        </a:xfrm>
      </p:grpSpPr>
      <p:sp>
        <p:nvSpPr>
          <p:cNvPr id="730" name="Google Shape;730;g478245f48b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478245f48b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8" name="Shape 738"/>
        <p:cNvGrpSpPr/>
        <p:nvPr/>
      </p:nvGrpSpPr>
      <p:grpSpPr>
        <a:xfrm>
          <a:off x="0" y="0"/>
          <a:ext cx="0" cy="0"/>
          <a:chOff x="0" y="0"/>
          <a:chExt cx="0" cy="0"/>
        </a:xfrm>
      </p:grpSpPr>
      <p:sp>
        <p:nvSpPr>
          <p:cNvPr id="739" name="Google Shape;739;g478245f48b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478245f48b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Jak przeciwdziałać? Nawodnienie, profilaktyka, badania przesiewowe, minimalizacja ekspozycji na temperaturę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9" name="Shape 749"/>
        <p:cNvGrpSpPr/>
        <p:nvPr/>
      </p:nvGrpSpPr>
      <p:grpSpPr>
        <a:xfrm>
          <a:off x="0" y="0"/>
          <a:ext cx="0" cy="0"/>
          <a:chOff x="0" y="0"/>
          <a:chExt cx="0" cy="0"/>
        </a:xfrm>
      </p:grpSpPr>
      <p:sp>
        <p:nvSpPr>
          <p:cNvPr id="750" name="Google Shape;750;g25f5b5925f64b4db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25f5b5925f64b4db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4" name="Shape 754"/>
        <p:cNvGrpSpPr/>
        <p:nvPr/>
      </p:nvGrpSpPr>
      <p:grpSpPr>
        <a:xfrm>
          <a:off x="0" y="0"/>
          <a:ext cx="0" cy="0"/>
          <a:chOff x="0" y="0"/>
          <a:chExt cx="0" cy="0"/>
        </a:xfrm>
      </p:grpSpPr>
      <p:sp>
        <p:nvSpPr>
          <p:cNvPr id="755" name="Google Shape;755;g6011603940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6011603940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Slajdy w tym miejscu zostaną w przyszłości rozbudowane.</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2" name="Shape 762"/>
        <p:cNvGrpSpPr/>
        <p:nvPr/>
      </p:nvGrpSpPr>
      <p:grpSpPr>
        <a:xfrm>
          <a:off x="0" y="0"/>
          <a:ext cx="0" cy="0"/>
          <a:chOff x="0" y="0"/>
          <a:chExt cx="0" cy="0"/>
        </a:xfrm>
      </p:grpSpPr>
      <p:sp>
        <p:nvSpPr>
          <p:cNvPr id="763" name="Google Shape;763;g6011603940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6011603940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8" name="Shape 768"/>
        <p:cNvGrpSpPr/>
        <p:nvPr/>
      </p:nvGrpSpPr>
      <p:grpSpPr>
        <a:xfrm>
          <a:off x="0" y="0"/>
          <a:ext cx="0" cy="0"/>
          <a:chOff x="0" y="0"/>
          <a:chExt cx="0" cy="0"/>
        </a:xfrm>
      </p:grpSpPr>
      <p:sp>
        <p:nvSpPr>
          <p:cNvPr id="769" name="Google Shape;769;g478245f48b_0_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0" name="Google Shape;770;g478245f48b_0_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478245f48b_0_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478245f48b_0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p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jp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3.png"/><Relationship Id="rId5" Type="http://schemas.openxmlformats.org/officeDocument/2006/relationships/image" Target="../media/image38.png"/><Relationship Id="rId6" Type="http://schemas.openxmlformats.org/officeDocument/2006/relationships/image" Target="../media/image1.jpg"/><Relationship Id="rId7" Type="http://schemas.openxmlformats.org/officeDocument/2006/relationships/image" Target="../media/image7.png"/><Relationship Id="rId8"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www.youtube.com/watch?v=BUK5GIgwhog" TargetMode="External"/><Relationship Id="rId4" Type="http://schemas.openxmlformats.org/officeDocument/2006/relationships/image" Target="../media/image5.jpg"/><Relationship Id="rId5" Type="http://schemas.openxmlformats.org/officeDocument/2006/relationships/hyperlink" Target="https://www.youtube.com/watch?v=BUK5GIgwho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2.jpg"/><Relationship Id="rId4" Type="http://schemas.openxmlformats.org/officeDocument/2006/relationships/image" Target="../media/image11.jpg"/><Relationship Id="rId5"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4.png"/><Relationship Id="rId4" Type="http://schemas.openxmlformats.org/officeDocument/2006/relationships/image" Target="../media/image18.jpg"/><Relationship Id="rId5"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jp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www.drogaratownika.pl/nie-dla-raka-strazy/#prezentacje" TargetMode="External"/><Relationship Id="rId4" Type="http://schemas.openxmlformats.org/officeDocument/2006/relationships/image" Target="../media/image9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3.jpg"/><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5.jpg"/><Relationship Id="rId4" Type="http://schemas.openxmlformats.org/officeDocument/2006/relationships/image" Target="../media/image10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7.png"/><Relationship Id="rId4" Type="http://schemas.openxmlformats.org/officeDocument/2006/relationships/image" Target="../media/image6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9.png"/><Relationship Id="rId4" Type="http://schemas.openxmlformats.org/officeDocument/2006/relationships/image" Target="../media/image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03.png"/><Relationship Id="rId4" Type="http://schemas.openxmlformats.org/officeDocument/2006/relationships/image" Target="../media/image26.png"/><Relationship Id="rId5" Type="http://schemas.openxmlformats.org/officeDocument/2006/relationships/image" Target="../media/image67.png"/><Relationship Id="rId6" Type="http://schemas.openxmlformats.org/officeDocument/2006/relationships/image" Target="../media/image2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www.youtube.com/watch?v=RR9n9l1VzH0" TargetMode="External"/><Relationship Id="rId4" Type="http://schemas.openxmlformats.org/officeDocument/2006/relationships/image" Target="../media/image20.jpg"/><Relationship Id="rId5" Type="http://schemas.openxmlformats.org/officeDocument/2006/relationships/hyperlink" Target="https://www.youtube.com/watch?v=RR9n9l1VzH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96.jpg"/><Relationship Id="rId4" Type="http://schemas.openxmlformats.org/officeDocument/2006/relationships/image" Target="../media/image94.png"/><Relationship Id="rId5"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png"/><Relationship Id="rId4" Type="http://schemas.openxmlformats.org/officeDocument/2006/relationships/image" Target="../media/image28.png"/><Relationship Id="rId5" Type="http://schemas.openxmlformats.org/officeDocument/2006/relationships/image" Target="../media/image24.png"/><Relationship Id="rId6" Type="http://schemas.openxmlformats.org/officeDocument/2006/relationships/image" Target="../media/image33.png"/><Relationship Id="rId7" Type="http://schemas.openxmlformats.org/officeDocument/2006/relationships/image" Target="../media/image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09.png"/><Relationship Id="rId4" Type="http://schemas.openxmlformats.org/officeDocument/2006/relationships/image" Target="../media/image1.jpg"/><Relationship Id="rId5"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5.png"/><Relationship Id="rId4" Type="http://schemas.openxmlformats.org/officeDocument/2006/relationships/hyperlink" Target="https://www.nature.com/articles/s41598-018-20616-6" TargetMode="External"/><Relationship Id="rId5" Type="http://schemas.openxmlformats.org/officeDocument/2006/relationships/image" Target="../media/image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1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2.jpg"/><Relationship Id="rId4" Type="http://schemas.openxmlformats.org/officeDocument/2006/relationships/image" Target="../media/image44.jpg"/><Relationship Id="rId5" Type="http://schemas.openxmlformats.org/officeDocument/2006/relationships/image" Target="../media/image3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3.jp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0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8.png"/><Relationship Id="rId4" Type="http://schemas.openxmlformats.org/officeDocument/2006/relationships/image" Target="../media/image51.png"/><Relationship Id="rId5" Type="http://schemas.openxmlformats.org/officeDocument/2006/relationships/image" Target="../media/image5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110.png"/><Relationship Id="rId4" Type="http://schemas.openxmlformats.org/officeDocument/2006/relationships/image" Target="../media/image10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54.jpg"/><Relationship Id="rId4" Type="http://schemas.openxmlformats.org/officeDocument/2006/relationships/image" Target="../media/image5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10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10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5.png"/><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7.png"/><Relationship Id="rId4" Type="http://schemas.openxmlformats.org/officeDocument/2006/relationships/image" Target="../media/image5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12.png"/><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60.jpg"/><Relationship Id="rId4" Type="http://schemas.openxmlformats.org/officeDocument/2006/relationships/image" Target="../media/image111.png"/><Relationship Id="rId5" Type="http://schemas.openxmlformats.org/officeDocument/2006/relationships/image" Target="../media/image6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45.jpg"/><Relationship Id="rId4" Type="http://schemas.openxmlformats.org/officeDocument/2006/relationships/image" Target="../media/image70.jpg"/><Relationship Id="rId5" Type="http://schemas.openxmlformats.org/officeDocument/2006/relationships/image" Target="../media/image1.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5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99.jpg"/><Relationship Id="rId4" Type="http://schemas.openxmlformats.org/officeDocument/2006/relationships/image" Target="../media/image1.jpg"/><Relationship Id="rId5" Type="http://schemas.openxmlformats.org/officeDocument/2006/relationships/image" Target="../media/image6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04.png"/><Relationship Id="rId4" Type="http://schemas.openxmlformats.org/officeDocument/2006/relationships/image" Target="../media/image64.jpg"/><Relationship Id="rId5" Type="http://schemas.openxmlformats.org/officeDocument/2006/relationships/image" Target="../media/image66.jpg"/><Relationship Id="rId6" Type="http://schemas.openxmlformats.org/officeDocument/2006/relationships/image" Target="../media/image65.png"/><Relationship Id="rId7" Type="http://schemas.openxmlformats.org/officeDocument/2006/relationships/image" Target="../media/image6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72.png"/><Relationship Id="rId4" Type="http://schemas.openxmlformats.org/officeDocument/2006/relationships/image" Target="../media/image97.png"/><Relationship Id="rId5" Type="http://schemas.openxmlformats.org/officeDocument/2006/relationships/image" Target="../media/image7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72.png"/><Relationship Id="rId4" Type="http://schemas.openxmlformats.org/officeDocument/2006/relationships/image" Target="../media/image92.png"/><Relationship Id="rId5" Type="http://schemas.openxmlformats.org/officeDocument/2006/relationships/image" Target="../media/image77.png"/><Relationship Id="rId6" Type="http://schemas.openxmlformats.org/officeDocument/2006/relationships/image" Target="../media/image6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98.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74.jpg"/><Relationship Id="rId4" Type="http://schemas.openxmlformats.org/officeDocument/2006/relationships/image" Target="../media/image73.jpg"/><Relationship Id="rId5" Type="http://schemas.openxmlformats.org/officeDocument/2006/relationships/image" Target="../media/image75.jpg"/><Relationship Id="rId6" Type="http://schemas.openxmlformats.org/officeDocument/2006/relationships/image" Target="../media/image100.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hyperlink" Target="http://www.youtube.com/watch?v=TR0Do7sZFek" TargetMode="External"/><Relationship Id="rId4" Type="http://schemas.openxmlformats.org/officeDocument/2006/relationships/image" Target="../media/image76.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82.png"/><Relationship Id="rId4" Type="http://schemas.openxmlformats.org/officeDocument/2006/relationships/image" Target="../media/image79.png"/><Relationship Id="rId5"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78.jpg"/><Relationship Id="rId4" Type="http://schemas.openxmlformats.org/officeDocument/2006/relationships/image" Target="../media/image80.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8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9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hyperlink" Target="https://www.drogaratownika.pl/nie-dla-raka-strazy/"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88.png"/><Relationship Id="rId4" Type="http://schemas.openxmlformats.org/officeDocument/2006/relationships/image" Target="../media/image8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8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9.png"/><Relationship Id="rId6" Type="http://schemas.openxmlformats.org/officeDocument/2006/relationships/image" Target="../media/image1.jpg"/><Relationship Id="rId7" Type="http://schemas.openxmlformats.org/officeDocument/2006/relationships/image" Target="../media/image8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91.jpg"/><Relationship Id="rId4" Type="http://schemas.openxmlformats.org/officeDocument/2006/relationships/hyperlink" Target="https://www.ratowniczy.net/strazacy-bardziej-narazeni-wystapienie-zawalu-serca/"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1.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1.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9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9.jp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3" name="Shape 53"/>
        <p:cNvGrpSpPr/>
        <p:nvPr/>
      </p:nvGrpSpPr>
      <p:grpSpPr>
        <a:xfrm>
          <a:off x="0" y="0"/>
          <a:ext cx="0" cy="0"/>
          <a:chOff x="0" y="0"/>
          <a:chExt cx="0" cy="0"/>
        </a:xfrm>
      </p:grpSpPr>
      <p:sp>
        <p:nvSpPr>
          <p:cNvPr id="54" name="Google Shape;54;p13"/>
          <p:cNvSpPr txBox="1"/>
          <p:nvPr>
            <p:ph idx="1" type="subTitle"/>
          </p:nvPr>
        </p:nvSpPr>
        <p:spPr>
          <a:xfrm>
            <a:off x="61225" y="311525"/>
            <a:ext cx="9082800" cy="4764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i="1" lang="pl" sz="2700">
                <a:solidFill>
                  <a:srgbClr val="000000"/>
                </a:solidFill>
              </a:rPr>
              <a:t>Autorem niniejszej prezentacji jest projekt drogaratownika.pl. </a:t>
            </a:r>
            <a:r>
              <a:rPr b="1" i="1" lang="pl" sz="2700">
                <a:solidFill>
                  <a:srgbClr val="000000"/>
                </a:solidFill>
              </a:rPr>
              <a:t>Zezwala się</a:t>
            </a:r>
            <a:r>
              <a:rPr i="1" lang="pl" sz="2700">
                <a:solidFill>
                  <a:srgbClr val="000000"/>
                </a:solidFill>
              </a:rPr>
              <a:t> na wykorzystywanie, kopiowanie i udostępnianie pełnej prezentacji lub jej części do celów szkoleniowych i innych </a:t>
            </a:r>
            <a:r>
              <a:rPr b="1" i="1" lang="pl" sz="2700">
                <a:solidFill>
                  <a:srgbClr val="000000"/>
                </a:solidFill>
              </a:rPr>
              <a:t>po uprzednim podaniu źródła/autorów</a:t>
            </a:r>
            <a:r>
              <a:rPr i="1" lang="pl" sz="2700">
                <a:solidFill>
                  <a:srgbClr val="000000"/>
                </a:solidFill>
              </a:rPr>
              <a:t>. </a:t>
            </a:r>
            <a:r>
              <a:rPr b="1" i="1" lang="pl" sz="2700">
                <a:solidFill>
                  <a:srgbClr val="000000"/>
                </a:solidFill>
              </a:rPr>
              <a:t>Zezwala się</a:t>
            </a:r>
            <a:r>
              <a:rPr i="1" lang="pl" sz="2700">
                <a:solidFill>
                  <a:srgbClr val="000000"/>
                </a:solidFill>
              </a:rPr>
              <a:t> na modyfikację prezentacji (usunięcie slajdów, dodanie własnych, dopisanie własnych notatek, zdjęć itp.) </a:t>
            </a:r>
            <a:r>
              <a:rPr b="1" i="1" lang="pl" sz="2700">
                <a:solidFill>
                  <a:schemeClr val="dk1"/>
                </a:solidFill>
              </a:rPr>
              <a:t>po uprzednim podaniu źródła/autorów</a:t>
            </a:r>
            <a:r>
              <a:rPr i="1" lang="pl" sz="2700">
                <a:solidFill>
                  <a:srgbClr val="000000"/>
                </a:solidFill>
              </a:rPr>
              <a:t>. Prezentacja jest publiczna, udostępniona za darmo.</a:t>
            </a:r>
            <a:br>
              <a:rPr i="1" lang="pl" sz="2700">
                <a:solidFill>
                  <a:srgbClr val="000000"/>
                </a:solidFill>
              </a:rPr>
            </a:br>
            <a:br>
              <a:rPr i="1" lang="pl" sz="2700">
                <a:solidFill>
                  <a:srgbClr val="000000"/>
                </a:solidFill>
              </a:rPr>
            </a:br>
            <a:r>
              <a:rPr i="1" lang="pl" sz="2700">
                <a:solidFill>
                  <a:srgbClr val="FF0000"/>
                </a:solidFill>
              </a:rPr>
              <a:t>w razie pytań, sugestii, czy wątpliwości, kontakt: </a:t>
            </a:r>
            <a:r>
              <a:rPr b="1" i="1" lang="pl" sz="2700">
                <a:solidFill>
                  <a:srgbClr val="FF0000"/>
                </a:solidFill>
              </a:rPr>
              <a:t>drogaratownika@gmail.com</a:t>
            </a:r>
            <a:endParaRPr b="1" i="1" sz="2700">
              <a:solidFill>
                <a:srgbClr val="FF0000"/>
              </a:solidFill>
            </a:endParaRPr>
          </a:p>
          <a:p>
            <a:pPr indent="0" lvl="0" marL="0" rtl="0" algn="l">
              <a:spcBef>
                <a:spcPts val="0"/>
              </a:spcBef>
              <a:spcAft>
                <a:spcPts val="0"/>
              </a:spcAft>
              <a:buNone/>
            </a:pPr>
            <a:r>
              <a:t/>
            </a:r>
            <a:endParaRPr i="1">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Google Shape;142;p22"/>
          <p:cNvSpPr txBox="1"/>
          <p:nvPr/>
        </p:nvSpPr>
        <p:spPr>
          <a:xfrm>
            <a:off x="1528350" y="1224650"/>
            <a:ext cx="1867500" cy="159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2"/>
          <p:cNvSpPr txBox="1"/>
          <p:nvPr/>
        </p:nvSpPr>
        <p:spPr>
          <a:xfrm>
            <a:off x="6023825" y="4607700"/>
            <a:ext cx="1867500" cy="5358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200"/>
              <a:t>oprac. PL: Łukawski </a:t>
            </a:r>
            <a:endParaRPr sz="1200"/>
          </a:p>
          <a:p>
            <a:pPr indent="0" lvl="0" marL="0" rtl="0" algn="l">
              <a:spcBef>
                <a:spcPts val="0"/>
              </a:spcBef>
              <a:spcAft>
                <a:spcPts val="0"/>
              </a:spcAft>
              <a:buNone/>
            </a:pPr>
            <a:r>
              <a:rPr lang="pl" sz="1200"/>
              <a:t>Aleksander</a:t>
            </a:r>
            <a:endParaRPr sz="1200"/>
          </a:p>
        </p:txBody>
      </p:sp>
      <p:sp>
        <p:nvSpPr>
          <p:cNvPr id="144" name="Google Shape;144;p22"/>
          <p:cNvSpPr txBox="1"/>
          <p:nvPr/>
        </p:nvSpPr>
        <p:spPr>
          <a:xfrm>
            <a:off x="7558600" y="198950"/>
            <a:ext cx="1316400" cy="10257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100"/>
              <a:t>“Metaanaliza Grace K. LeMasters i in. na 32 strażakach”</a:t>
            </a:r>
            <a:endParaRPr sz="1100"/>
          </a:p>
        </p:txBody>
      </p:sp>
      <p:pic>
        <p:nvPicPr>
          <p:cNvPr id="145" name="Google Shape;145;p22"/>
          <p:cNvPicPr preferRelativeResize="0"/>
          <p:nvPr/>
        </p:nvPicPr>
        <p:blipFill>
          <a:blip r:embed="rId3">
            <a:alphaModFix/>
          </a:blip>
          <a:stretch>
            <a:fillRect/>
          </a:stretch>
        </p:blipFill>
        <p:spPr>
          <a:xfrm>
            <a:off x="6220800" y="198947"/>
            <a:ext cx="1056215" cy="1025700"/>
          </a:xfrm>
          <a:prstGeom prst="rect">
            <a:avLst/>
          </a:prstGeom>
          <a:noFill/>
          <a:ln>
            <a:noFill/>
          </a:ln>
        </p:spPr>
      </p:pic>
      <p:sp>
        <p:nvSpPr>
          <p:cNvPr id="146" name="Google Shape;146;p22"/>
          <p:cNvSpPr txBox="1"/>
          <p:nvPr/>
        </p:nvSpPr>
        <p:spPr>
          <a:xfrm>
            <a:off x="831275" y="1316500"/>
            <a:ext cx="844500" cy="10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6000"/>
          </a:p>
        </p:txBody>
      </p:sp>
      <p:pic>
        <p:nvPicPr>
          <p:cNvPr id="147" name="Google Shape;147;p22"/>
          <p:cNvPicPr preferRelativeResize="0"/>
          <p:nvPr/>
        </p:nvPicPr>
        <p:blipFill>
          <a:blip r:embed="rId4">
            <a:alphaModFix/>
          </a:blip>
          <a:stretch>
            <a:fillRect/>
          </a:stretch>
        </p:blipFill>
        <p:spPr>
          <a:xfrm>
            <a:off x="0" y="0"/>
            <a:ext cx="6023829" cy="5143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23"/>
          <p:cNvSpPr txBox="1"/>
          <p:nvPr/>
        </p:nvSpPr>
        <p:spPr>
          <a:xfrm>
            <a:off x="82950" y="61350"/>
            <a:ext cx="7586100" cy="492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2300">
                <a:highlight>
                  <a:srgbClr val="FFFFFF"/>
                </a:highlight>
                <a:latin typeface="Georgia"/>
                <a:ea typeface="Georgia"/>
                <a:cs typeface="Georgia"/>
                <a:sym typeface="Georgia"/>
              </a:rPr>
              <a:t>Rak jest jedną z głównych przyczyn śmierci strażaków w Stanach Zjednoczonych i był powiązany z </a:t>
            </a:r>
            <a:r>
              <a:rPr b="1" lang="pl" sz="2300">
                <a:solidFill>
                  <a:srgbClr val="FF0000"/>
                </a:solidFill>
                <a:highlight>
                  <a:srgbClr val="FFFFFF"/>
                </a:highlight>
                <a:latin typeface="Georgia"/>
                <a:ea typeface="Georgia"/>
                <a:cs typeface="Georgia"/>
                <a:sym typeface="Georgia"/>
              </a:rPr>
              <a:t>60% śmiertelnych wypadków zawodowych strażaków w latach 2002-2014</a:t>
            </a:r>
            <a:r>
              <a:rPr lang="pl" sz="2300">
                <a:highlight>
                  <a:srgbClr val="FFFFFF"/>
                </a:highlight>
                <a:latin typeface="Georgia"/>
                <a:ea typeface="Georgia"/>
                <a:cs typeface="Georgia"/>
                <a:sym typeface="Georgia"/>
              </a:rPr>
              <a:t>, </a:t>
            </a:r>
            <a:br>
              <a:rPr lang="pl" sz="2300">
                <a:highlight>
                  <a:srgbClr val="FFFFFF"/>
                </a:highlight>
                <a:latin typeface="Georgia"/>
                <a:ea typeface="Georgia"/>
                <a:cs typeface="Georgia"/>
                <a:sym typeface="Georgia"/>
              </a:rPr>
            </a:br>
            <a:r>
              <a:rPr lang="pl" sz="2300">
                <a:highlight>
                  <a:srgbClr val="FFFFFF"/>
                </a:highlight>
                <a:latin typeface="Georgia"/>
                <a:ea typeface="Georgia"/>
                <a:cs typeface="Georgia"/>
                <a:sym typeface="Georgia"/>
              </a:rPr>
              <a:t>według danych Międzynarodowego Stowarzyszenia Strażaków.</a:t>
            </a:r>
            <a:br>
              <a:rPr lang="pl" sz="2300">
                <a:highlight>
                  <a:srgbClr val="FFFFFF"/>
                </a:highlight>
                <a:latin typeface="Georgia"/>
                <a:ea typeface="Georgia"/>
                <a:cs typeface="Georgia"/>
                <a:sym typeface="Georgia"/>
              </a:rPr>
            </a:br>
            <a:endParaRPr sz="2300">
              <a:highlight>
                <a:srgbClr val="FFFFFF"/>
              </a:highlight>
              <a:latin typeface="Georgia"/>
              <a:ea typeface="Georgia"/>
              <a:cs typeface="Georgia"/>
              <a:sym typeface="Georgia"/>
            </a:endParaRPr>
          </a:p>
          <a:p>
            <a:pPr indent="0" lvl="0" marL="0" rtl="0" algn="l">
              <a:spcBef>
                <a:spcPts val="0"/>
              </a:spcBef>
              <a:spcAft>
                <a:spcPts val="0"/>
              </a:spcAft>
              <a:buNone/>
            </a:pPr>
            <a:r>
              <a:rPr lang="pl" sz="2300">
                <a:highlight>
                  <a:srgbClr val="FFFFFF"/>
                </a:highlight>
                <a:latin typeface="Georgia"/>
                <a:ea typeface="Georgia"/>
                <a:cs typeface="Georgia"/>
                <a:sym typeface="Georgia"/>
              </a:rPr>
              <a:t>W tym samym czasie choroba była przyczyną </a:t>
            </a:r>
            <a:r>
              <a:rPr b="1" lang="pl" sz="2300">
                <a:solidFill>
                  <a:srgbClr val="FF0000"/>
                </a:solidFill>
                <a:highlight>
                  <a:srgbClr val="FFFFFF"/>
                </a:highlight>
                <a:latin typeface="Georgia"/>
                <a:ea typeface="Georgia"/>
                <a:cs typeface="Georgia"/>
                <a:sym typeface="Georgia"/>
              </a:rPr>
              <a:t>67% zgonów strażaków w Bostonie</a:t>
            </a:r>
            <a:r>
              <a:rPr lang="pl" sz="2300">
                <a:solidFill>
                  <a:srgbClr val="FF0000"/>
                </a:solidFill>
                <a:highlight>
                  <a:srgbClr val="FFFFFF"/>
                </a:highlight>
                <a:latin typeface="Georgia"/>
                <a:ea typeface="Georgia"/>
                <a:cs typeface="Georgia"/>
                <a:sym typeface="Georgia"/>
              </a:rPr>
              <a:t>.</a:t>
            </a:r>
            <a:br>
              <a:rPr lang="pl" sz="2300">
                <a:solidFill>
                  <a:srgbClr val="FF0000"/>
                </a:solidFill>
                <a:highlight>
                  <a:srgbClr val="FFFFFF"/>
                </a:highlight>
                <a:latin typeface="Georgia"/>
                <a:ea typeface="Georgia"/>
                <a:cs typeface="Georgia"/>
                <a:sym typeface="Georgia"/>
              </a:rPr>
            </a:br>
            <a:endParaRPr sz="2300">
              <a:solidFill>
                <a:srgbClr val="FF0000"/>
              </a:solidFill>
              <a:highlight>
                <a:srgbClr val="FFFFFF"/>
              </a:highlight>
              <a:latin typeface="Georgia"/>
              <a:ea typeface="Georgia"/>
              <a:cs typeface="Georgia"/>
              <a:sym typeface="Georgia"/>
            </a:endParaRPr>
          </a:p>
          <a:p>
            <a:pPr indent="0" lvl="0" marL="0" rtl="0" algn="l">
              <a:spcBef>
                <a:spcPts val="0"/>
              </a:spcBef>
              <a:spcAft>
                <a:spcPts val="0"/>
              </a:spcAft>
              <a:buNone/>
            </a:pPr>
            <a:r>
              <a:rPr lang="pl" sz="2300">
                <a:highlight>
                  <a:srgbClr val="FFFFFF"/>
                </a:highlight>
                <a:latin typeface="Georgia"/>
                <a:ea typeface="Georgia"/>
                <a:cs typeface="Georgia"/>
                <a:sym typeface="Georgia"/>
              </a:rPr>
              <a:t>„U strażaków z Bostonu</a:t>
            </a:r>
            <a:r>
              <a:rPr lang="pl" sz="2300">
                <a:highlight>
                  <a:srgbClr val="FFFFFF"/>
                </a:highlight>
                <a:latin typeface="Georgia"/>
                <a:ea typeface="Georgia"/>
                <a:cs typeface="Georgia"/>
                <a:sym typeface="Georgia"/>
              </a:rPr>
              <a:t> </a:t>
            </a:r>
            <a:r>
              <a:rPr b="1" lang="pl" sz="2300">
                <a:solidFill>
                  <a:srgbClr val="FF0000"/>
                </a:solidFill>
                <a:highlight>
                  <a:srgbClr val="FFFFFF"/>
                </a:highlight>
                <a:latin typeface="Georgia"/>
                <a:ea typeface="Georgia"/>
                <a:cs typeface="Georgia"/>
                <a:sym typeface="Georgia"/>
              </a:rPr>
              <a:t>2,5 raza szybciej rozwija się nowotwór w porównaniu do innych mieszkańców tego miasta</a:t>
            </a:r>
            <a:r>
              <a:rPr lang="pl" sz="2300">
                <a:highlight>
                  <a:srgbClr val="FFFFFF"/>
                </a:highlight>
                <a:latin typeface="Georgia"/>
                <a:ea typeface="Georgia"/>
                <a:cs typeface="Georgia"/>
                <a:sym typeface="Georgia"/>
              </a:rPr>
              <a:t>” – powiedział komisarz ds. BFD Joseph Finn.</a:t>
            </a:r>
            <a:endParaRPr sz="2300"/>
          </a:p>
        </p:txBody>
      </p:sp>
      <p:sp>
        <p:nvSpPr>
          <p:cNvPr id="153" name="Google Shape;153;p23"/>
          <p:cNvSpPr txBox="1"/>
          <p:nvPr/>
        </p:nvSpPr>
        <p:spPr>
          <a:xfrm>
            <a:off x="7441650" y="1390600"/>
            <a:ext cx="1511100" cy="671400"/>
          </a:xfrm>
          <a:prstGeom prst="rect">
            <a:avLst/>
          </a:prstGeom>
          <a:solidFill>
            <a:srgbClr val="F3F3F3"/>
          </a:solidFill>
          <a:ln cap="flat" cmpd="sng" w="9525">
            <a:solidFill>
              <a:srgbClr val="F3F3F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pl" sz="1100"/>
              <a:t>“Firefighter Cancer Support Network (FCSN) 2013-2015”</a:t>
            </a:r>
            <a:endParaRPr sz="1100"/>
          </a:p>
        </p:txBody>
      </p:sp>
      <p:pic>
        <p:nvPicPr>
          <p:cNvPr id="154" name="Google Shape;154;p23"/>
          <p:cNvPicPr preferRelativeResize="0"/>
          <p:nvPr/>
        </p:nvPicPr>
        <p:blipFill>
          <a:blip r:embed="rId3">
            <a:alphaModFix/>
          </a:blip>
          <a:stretch>
            <a:fillRect/>
          </a:stretch>
        </p:blipFill>
        <p:spPr>
          <a:xfrm>
            <a:off x="7669088" y="152622"/>
            <a:ext cx="1056215" cy="1025700"/>
          </a:xfrm>
          <a:prstGeom prst="rect">
            <a:avLst/>
          </a:prstGeom>
          <a:noFill/>
          <a:ln>
            <a:noFill/>
          </a:ln>
        </p:spPr>
      </p:pic>
      <p:sp>
        <p:nvSpPr>
          <p:cNvPr id="155" name="Google Shape;155;p23"/>
          <p:cNvSpPr txBox="1"/>
          <p:nvPr/>
        </p:nvSpPr>
        <p:spPr>
          <a:xfrm>
            <a:off x="7669100" y="2906900"/>
            <a:ext cx="844500" cy="10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6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4"/>
          <p:cNvSpPr txBox="1"/>
          <p:nvPr>
            <p:ph idx="1" type="subTitle"/>
          </p:nvPr>
        </p:nvSpPr>
        <p:spPr>
          <a:xfrm>
            <a:off x="445825" y="75850"/>
            <a:ext cx="4382100" cy="1448700"/>
          </a:xfrm>
          <a:prstGeom prst="rect">
            <a:avLst/>
          </a:prstGeom>
          <a:solidFill>
            <a:srgbClr val="CFE2F3"/>
          </a:solidFill>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pl" sz="2200">
                <a:solidFill>
                  <a:schemeClr val="dk1"/>
                </a:solidFill>
                <a:latin typeface="Georgia"/>
                <a:ea typeface="Georgia"/>
                <a:cs typeface="Georgia"/>
                <a:sym typeface="Georgia"/>
              </a:rPr>
              <a:t>Strażacy są o </a:t>
            </a:r>
            <a:r>
              <a:rPr b="1" lang="pl" sz="2200">
                <a:solidFill>
                  <a:srgbClr val="FF0000"/>
                </a:solidFill>
                <a:latin typeface="Georgia"/>
                <a:ea typeface="Georgia"/>
                <a:cs typeface="Georgia"/>
                <a:sym typeface="Georgia"/>
              </a:rPr>
              <a:t>9%</a:t>
            </a:r>
            <a:r>
              <a:rPr lang="pl" sz="2200">
                <a:solidFill>
                  <a:schemeClr val="dk1"/>
                </a:solidFill>
                <a:latin typeface="Georgia"/>
                <a:ea typeface="Georgia"/>
                <a:cs typeface="Georgia"/>
                <a:sym typeface="Georgia"/>
              </a:rPr>
              <a:t> bardziej narażeni na raka niż ogólna populacja, a </a:t>
            </a:r>
            <a:r>
              <a:rPr b="1" lang="pl" sz="2200">
                <a:solidFill>
                  <a:srgbClr val="FF0000"/>
                </a:solidFill>
                <a:latin typeface="Georgia"/>
                <a:ea typeface="Georgia"/>
                <a:cs typeface="Georgia"/>
                <a:sym typeface="Georgia"/>
              </a:rPr>
              <a:t>14%</a:t>
            </a:r>
            <a:r>
              <a:rPr lang="pl" sz="2200">
                <a:solidFill>
                  <a:schemeClr val="dk1"/>
                </a:solidFill>
                <a:latin typeface="Georgia"/>
                <a:ea typeface="Georgia"/>
                <a:cs typeface="Georgia"/>
                <a:sym typeface="Georgia"/>
              </a:rPr>
              <a:t> częściej umiera na raka.</a:t>
            </a:r>
            <a:endParaRPr sz="2200">
              <a:solidFill>
                <a:schemeClr val="dk1"/>
              </a:solidFill>
            </a:endParaRPr>
          </a:p>
          <a:p>
            <a:pPr indent="0" lvl="0" marL="0" rtl="0" algn="ctr">
              <a:spcBef>
                <a:spcPts val="0"/>
              </a:spcBef>
              <a:spcAft>
                <a:spcPts val="0"/>
              </a:spcAft>
              <a:buNone/>
            </a:pPr>
            <a:r>
              <a:t/>
            </a:r>
            <a:endParaRPr/>
          </a:p>
        </p:txBody>
      </p:sp>
      <p:sp>
        <p:nvSpPr>
          <p:cNvPr id="161" name="Google Shape;161;p24"/>
          <p:cNvSpPr txBox="1"/>
          <p:nvPr/>
        </p:nvSpPr>
        <p:spPr>
          <a:xfrm>
            <a:off x="5490077" y="440954"/>
            <a:ext cx="1772700" cy="7185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100">
                <a:latin typeface="Roboto"/>
                <a:ea typeface="Roboto"/>
                <a:cs typeface="Roboto"/>
                <a:sym typeface="Roboto"/>
              </a:rPr>
              <a:t>“National Institute for Occupational Safety and Health”</a:t>
            </a:r>
            <a:endParaRPr sz="1100"/>
          </a:p>
        </p:txBody>
      </p:sp>
      <p:sp>
        <p:nvSpPr>
          <p:cNvPr id="162" name="Google Shape;162;p24"/>
          <p:cNvSpPr txBox="1"/>
          <p:nvPr>
            <p:ph idx="1" type="subTitle"/>
          </p:nvPr>
        </p:nvSpPr>
        <p:spPr>
          <a:xfrm>
            <a:off x="311875" y="1614075"/>
            <a:ext cx="4650000" cy="3454500"/>
          </a:xfrm>
          <a:prstGeom prst="rect">
            <a:avLst/>
          </a:prstGeom>
          <a:solidFill>
            <a:srgbClr val="C9DAF8"/>
          </a:solidFill>
        </p:spPr>
        <p:txBody>
          <a:bodyPr anchorCtr="0" anchor="t" bIns="91425" lIns="91425" spcFirstLastPara="1" rIns="91425" wrap="square" tIns="91425">
            <a:noAutofit/>
          </a:bodyPr>
          <a:lstStyle/>
          <a:p>
            <a:pPr indent="0" lvl="0" marL="0" rtl="0" algn="ctr">
              <a:spcBef>
                <a:spcPts val="0"/>
              </a:spcBef>
              <a:spcAft>
                <a:spcPts val="0"/>
              </a:spcAft>
              <a:buNone/>
            </a:pPr>
            <a:r>
              <a:rPr lang="pl" sz="2200">
                <a:solidFill>
                  <a:schemeClr val="dk1"/>
                </a:solidFill>
                <a:latin typeface="Georgia"/>
                <a:ea typeface="Georgia"/>
                <a:cs typeface="Georgia"/>
                <a:sym typeface="Georgia"/>
              </a:rPr>
              <a:t>Zwiększona liczba przypadków zachorowania na </a:t>
            </a:r>
            <a:r>
              <a:rPr b="1" lang="pl" sz="2200">
                <a:solidFill>
                  <a:schemeClr val="dk1"/>
                </a:solidFill>
                <a:latin typeface="Georgia"/>
                <a:ea typeface="Georgia"/>
                <a:cs typeface="Georgia"/>
                <a:sym typeface="Georgia"/>
              </a:rPr>
              <a:t>raka prostaty</a:t>
            </a:r>
            <a:r>
              <a:rPr lang="pl" sz="2200">
                <a:solidFill>
                  <a:schemeClr val="dk1"/>
                </a:solidFill>
                <a:latin typeface="Georgia"/>
                <a:ea typeface="Georgia"/>
                <a:cs typeface="Georgia"/>
                <a:sym typeface="Georgia"/>
              </a:rPr>
              <a:t> (o 159%) i </a:t>
            </a:r>
            <a:r>
              <a:rPr b="1" lang="pl" sz="2200">
                <a:solidFill>
                  <a:schemeClr val="dk1"/>
                </a:solidFill>
                <a:latin typeface="Georgia"/>
                <a:ea typeface="Georgia"/>
                <a:cs typeface="Georgia"/>
                <a:sym typeface="Georgia"/>
              </a:rPr>
              <a:t>czerniaka</a:t>
            </a:r>
            <a:r>
              <a:rPr lang="pl" sz="2200">
                <a:solidFill>
                  <a:schemeClr val="dk1"/>
                </a:solidFill>
                <a:latin typeface="Georgia"/>
                <a:ea typeface="Georgia"/>
                <a:cs typeface="Georgia"/>
                <a:sym typeface="Georgia"/>
              </a:rPr>
              <a:t> (o 62%) w grupie wiekowej 30-49 lat.</a:t>
            </a:r>
            <a:br>
              <a:rPr lang="pl" sz="2200">
                <a:solidFill>
                  <a:schemeClr val="dk1"/>
                </a:solidFill>
                <a:latin typeface="Georgia"/>
                <a:ea typeface="Georgia"/>
                <a:cs typeface="Georgia"/>
                <a:sym typeface="Georgia"/>
              </a:rPr>
            </a:br>
            <a:r>
              <a:rPr lang="pl" sz="2200">
                <a:solidFill>
                  <a:schemeClr val="dk1"/>
                </a:solidFill>
                <a:latin typeface="Georgia"/>
                <a:ea typeface="Georgia"/>
                <a:cs typeface="Georgia"/>
                <a:sym typeface="Georgia"/>
              </a:rPr>
              <a:t>W grupie wiekowej &gt;70 l. zwiększone ryzyko zachorowania na </a:t>
            </a:r>
            <a:r>
              <a:rPr b="1" lang="pl" sz="2200">
                <a:solidFill>
                  <a:schemeClr val="dk1"/>
                </a:solidFill>
                <a:latin typeface="Georgia"/>
                <a:ea typeface="Georgia"/>
                <a:cs typeface="Georgia"/>
                <a:sym typeface="Georgia"/>
              </a:rPr>
              <a:t>raka skóry</a:t>
            </a:r>
            <a:r>
              <a:rPr lang="pl" sz="2200">
                <a:solidFill>
                  <a:schemeClr val="dk1"/>
                </a:solidFill>
                <a:latin typeface="Georgia"/>
                <a:ea typeface="Georgia"/>
                <a:cs typeface="Georgia"/>
                <a:sym typeface="Georgia"/>
              </a:rPr>
              <a:t> (o 40%), </a:t>
            </a:r>
            <a:r>
              <a:rPr b="1" lang="pl" sz="2200">
                <a:solidFill>
                  <a:schemeClr val="dk1"/>
                </a:solidFill>
                <a:latin typeface="Georgia"/>
                <a:ea typeface="Georgia"/>
                <a:cs typeface="Georgia"/>
                <a:sym typeface="Georgia"/>
              </a:rPr>
              <a:t>szpiczaka mnogiego</a:t>
            </a:r>
            <a:r>
              <a:rPr lang="pl" sz="2200">
                <a:solidFill>
                  <a:schemeClr val="dk1"/>
                </a:solidFill>
                <a:latin typeface="Georgia"/>
                <a:ea typeface="Georgia"/>
                <a:cs typeface="Georgia"/>
                <a:sym typeface="Georgia"/>
              </a:rPr>
              <a:t> (o 69%), </a:t>
            </a:r>
            <a:r>
              <a:rPr b="1" lang="pl" sz="2200">
                <a:solidFill>
                  <a:schemeClr val="dk1"/>
                </a:solidFill>
                <a:latin typeface="Georgia"/>
                <a:ea typeface="Georgia"/>
                <a:cs typeface="Georgia"/>
                <a:sym typeface="Georgia"/>
              </a:rPr>
              <a:t>gruczolakoraka płuca</a:t>
            </a:r>
            <a:r>
              <a:rPr lang="pl" sz="2200">
                <a:solidFill>
                  <a:schemeClr val="dk1"/>
                </a:solidFill>
                <a:latin typeface="Georgia"/>
                <a:ea typeface="Georgia"/>
                <a:cs typeface="Georgia"/>
                <a:sym typeface="Georgia"/>
              </a:rPr>
              <a:t> (o 90%), </a:t>
            </a:r>
            <a:r>
              <a:rPr b="1" lang="pl" sz="2200">
                <a:solidFill>
                  <a:schemeClr val="dk1"/>
                </a:solidFill>
                <a:latin typeface="Georgia"/>
                <a:ea typeface="Georgia"/>
                <a:cs typeface="Georgia"/>
                <a:sym typeface="Georgia"/>
              </a:rPr>
              <a:t>międzybłoniaka</a:t>
            </a:r>
            <a:r>
              <a:rPr lang="pl" sz="2200">
                <a:solidFill>
                  <a:schemeClr val="dk1"/>
                </a:solidFill>
                <a:latin typeface="Georgia"/>
                <a:ea typeface="Georgia"/>
                <a:cs typeface="Georgia"/>
                <a:sym typeface="Georgia"/>
              </a:rPr>
              <a:t> (o 159%).</a:t>
            </a:r>
            <a:br>
              <a:rPr lang="pl" sz="2200">
                <a:solidFill>
                  <a:schemeClr val="dk1"/>
                </a:solidFill>
                <a:latin typeface="Georgia"/>
                <a:ea typeface="Georgia"/>
                <a:cs typeface="Georgia"/>
                <a:sym typeface="Georgia"/>
              </a:rPr>
            </a:br>
            <a:endParaRPr sz="2200"/>
          </a:p>
        </p:txBody>
      </p:sp>
      <p:sp>
        <p:nvSpPr>
          <p:cNvPr id="163" name="Google Shape;163;p24"/>
          <p:cNvSpPr txBox="1"/>
          <p:nvPr/>
        </p:nvSpPr>
        <p:spPr>
          <a:xfrm>
            <a:off x="5490077" y="2765312"/>
            <a:ext cx="1772700" cy="8970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100">
                <a:latin typeface="Roboto"/>
                <a:ea typeface="Roboto"/>
                <a:cs typeface="Roboto"/>
                <a:sym typeface="Roboto"/>
              </a:rPr>
              <a:t>Badanie w 5 krajach skandynawskich; próba 16422 strażaków, okres badany 1961-2005</a:t>
            </a:r>
            <a:endParaRPr sz="1100"/>
          </a:p>
        </p:txBody>
      </p:sp>
      <p:pic>
        <p:nvPicPr>
          <p:cNvPr id="164" name="Google Shape;164;p24"/>
          <p:cNvPicPr preferRelativeResize="0"/>
          <p:nvPr/>
        </p:nvPicPr>
        <p:blipFill>
          <a:blip r:embed="rId3">
            <a:alphaModFix/>
          </a:blip>
          <a:stretch>
            <a:fillRect/>
          </a:stretch>
        </p:blipFill>
        <p:spPr>
          <a:xfrm>
            <a:off x="7657050" y="263591"/>
            <a:ext cx="1105139" cy="1073211"/>
          </a:xfrm>
          <a:prstGeom prst="rect">
            <a:avLst/>
          </a:prstGeom>
          <a:noFill/>
          <a:ln>
            <a:noFill/>
          </a:ln>
        </p:spPr>
      </p:pic>
      <p:pic>
        <p:nvPicPr>
          <p:cNvPr id="165" name="Google Shape;165;p24"/>
          <p:cNvPicPr preferRelativeResize="0"/>
          <p:nvPr/>
        </p:nvPicPr>
        <p:blipFill>
          <a:blip r:embed="rId3">
            <a:alphaModFix/>
          </a:blip>
          <a:stretch>
            <a:fillRect/>
          </a:stretch>
        </p:blipFill>
        <p:spPr>
          <a:xfrm>
            <a:off x="7657062" y="2677192"/>
            <a:ext cx="1105139" cy="107321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pic>
        <p:nvPicPr>
          <p:cNvPr id="170" name="Google Shape;170;p25"/>
          <p:cNvPicPr preferRelativeResize="0"/>
          <p:nvPr/>
        </p:nvPicPr>
        <p:blipFill>
          <a:blip r:embed="rId3">
            <a:alphaModFix/>
          </a:blip>
          <a:stretch>
            <a:fillRect/>
          </a:stretch>
        </p:blipFill>
        <p:spPr>
          <a:xfrm>
            <a:off x="93825" y="123948"/>
            <a:ext cx="1263650" cy="1227125"/>
          </a:xfrm>
          <a:prstGeom prst="rect">
            <a:avLst/>
          </a:prstGeom>
          <a:noFill/>
          <a:ln>
            <a:noFill/>
          </a:ln>
        </p:spPr>
      </p:pic>
      <p:sp>
        <p:nvSpPr>
          <p:cNvPr id="171" name="Google Shape;171;p25"/>
          <p:cNvSpPr txBox="1"/>
          <p:nvPr/>
        </p:nvSpPr>
        <p:spPr>
          <a:xfrm>
            <a:off x="93813" y="1494225"/>
            <a:ext cx="1818300" cy="9699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200"/>
              <a:t>“IAFF Cancer Summit: Morning Session” cyt. w 01/2019 “Zapobieganie Nowotworom” PP</a:t>
            </a:r>
            <a:endParaRPr sz="1200"/>
          </a:p>
        </p:txBody>
      </p:sp>
      <p:pic>
        <p:nvPicPr>
          <p:cNvPr id="172" name="Google Shape;172;p25"/>
          <p:cNvPicPr preferRelativeResize="0"/>
          <p:nvPr/>
        </p:nvPicPr>
        <p:blipFill>
          <a:blip r:embed="rId4">
            <a:alphaModFix/>
          </a:blip>
          <a:stretch>
            <a:fillRect/>
          </a:stretch>
        </p:blipFill>
        <p:spPr>
          <a:xfrm>
            <a:off x="2062150" y="0"/>
            <a:ext cx="6962362" cy="5096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pic>
        <p:nvPicPr>
          <p:cNvPr id="177" name="Google Shape;177;p26"/>
          <p:cNvPicPr preferRelativeResize="0"/>
          <p:nvPr/>
        </p:nvPicPr>
        <p:blipFill>
          <a:blip r:embed="rId3">
            <a:alphaModFix/>
          </a:blip>
          <a:stretch>
            <a:fillRect/>
          </a:stretch>
        </p:blipFill>
        <p:spPr>
          <a:xfrm rot="286278">
            <a:off x="245400" y="218426"/>
            <a:ext cx="7589804" cy="4838699"/>
          </a:xfrm>
          <a:prstGeom prst="rect">
            <a:avLst/>
          </a:prstGeom>
          <a:noFill/>
          <a:ln>
            <a:noFill/>
          </a:ln>
        </p:spPr>
      </p:pic>
      <p:pic>
        <p:nvPicPr>
          <p:cNvPr id="178" name="Google Shape;178;p26"/>
          <p:cNvPicPr preferRelativeResize="0"/>
          <p:nvPr/>
        </p:nvPicPr>
        <p:blipFill>
          <a:blip r:embed="rId4">
            <a:alphaModFix/>
          </a:blip>
          <a:stretch>
            <a:fillRect/>
          </a:stretch>
        </p:blipFill>
        <p:spPr>
          <a:xfrm rot="-239776">
            <a:off x="3161816" y="235500"/>
            <a:ext cx="6938082" cy="5143500"/>
          </a:xfrm>
          <a:prstGeom prst="rect">
            <a:avLst/>
          </a:prstGeom>
          <a:noFill/>
          <a:ln>
            <a:noFill/>
          </a:ln>
        </p:spPr>
      </p:pic>
      <p:pic>
        <p:nvPicPr>
          <p:cNvPr id="179" name="Google Shape;179;p26"/>
          <p:cNvPicPr preferRelativeResize="0"/>
          <p:nvPr/>
        </p:nvPicPr>
        <p:blipFill>
          <a:blip r:embed="rId5">
            <a:alphaModFix/>
          </a:blip>
          <a:stretch>
            <a:fillRect/>
          </a:stretch>
        </p:blipFill>
        <p:spPr>
          <a:xfrm>
            <a:off x="7696487" y="1734978"/>
            <a:ext cx="1254399" cy="783975"/>
          </a:xfrm>
          <a:prstGeom prst="rect">
            <a:avLst/>
          </a:prstGeom>
          <a:noFill/>
          <a:ln>
            <a:noFill/>
          </a:ln>
        </p:spPr>
      </p:pic>
      <p:pic>
        <p:nvPicPr>
          <p:cNvPr id="180" name="Google Shape;180;p26"/>
          <p:cNvPicPr preferRelativeResize="0"/>
          <p:nvPr/>
        </p:nvPicPr>
        <p:blipFill>
          <a:blip r:embed="rId6">
            <a:alphaModFix/>
          </a:blip>
          <a:stretch>
            <a:fillRect/>
          </a:stretch>
        </p:blipFill>
        <p:spPr>
          <a:xfrm>
            <a:off x="7503375" y="-8"/>
            <a:ext cx="1640625" cy="1593226"/>
          </a:xfrm>
          <a:prstGeom prst="rect">
            <a:avLst/>
          </a:prstGeom>
          <a:noFill/>
          <a:ln>
            <a:noFill/>
          </a:ln>
        </p:spPr>
      </p:pic>
      <p:pic>
        <p:nvPicPr>
          <p:cNvPr id="181" name="Google Shape;181;p26"/>
          <p:cNvPicPr preferRelativeResize="0"/>
          <p:nvPr/>
        </p:nvPicPr>
        <p:blipFill>
          <a:blip r:embed="rId7">
            <a:alphaModFix/>
          </a:blip>
          <a:stretch>
            <a:fillRect/>
          </a:stretch>
        </p:blipFill>
        <p:spPr>
          <a:xfrm rot="1080300">
            <a:off x="244446" y="762911"/>
            <a:ext cx="4539909" cy="1930002"/>
          </a:xfrm>
          <a:prstGeom prst="rect">
            <a:avLst/>
          </a:prstGeom>
          <a:noFill/>
          <a:ln>
            <a:noFill/>
          </a:ln>
        </p:spPr>
      </p:pic>
      <p:pic>
        <p:nvPicPr>
          <p:cNvPr id="182" name="Google Shape;182;p26"/>
          <p:cNvPicPr preferRelativeResize="0"/>
          <p:nvPr/>
        </p:nvPicPr>
        <p:blipFill>
          <a:blip r:embed="rId8">
            <a:alphaModFix/>
          </a:blip>
          <a:stretch>
            <a:fillRect/>
          </a:stretch>
        </p:blipFill>
        <p:spPr>
          <a:xfrm rot="-169610">
            <a:off x="1794671" y="3360174"/>
            <a:ext cx="4890276" cy="1504700"/>
          </a:xfrm>
          <a:prstGeom prst="rect">
            <a:avLst/>
          </a:prstGeom>
          <a:noFill/>
          <a:ln>
            <a:noFill/>
          </a:ln>
        </p:spPr>
      </p:pic>
      <p:pic>
        <p:nvPicPr>
          <p:cNvPr id="183" name="Google Shape;183;p26"/>
          <p:cNvPicPr preferRelativeResize="0"/>
          <p:nvPr/>
        </p:nvPicPr>
        <p:blipFill>
          <a:blip r:embed="rId9">
            <a:alphaModFix/>
          </a:blip>
          <a:stretch>
            <a:fillRect/>
          </a:stretch>
        </p:blipFill>
        <p:spPr>
          <a:xfrm>
            <a:off x="7048250" y="2991000"/>
            <a:ext cx="1816900" cy="1816900"/>
          </a:xfrm>
          <a:prstGeom prst="rect">
            <a:avLst/>
          </a:prstGeom>
          <a:noFill/>
          <a:ln>
            <a:noFill/>
          </a:ln>
        </p:spPr>
      </p:pic>
      <p:sp>
        <p:nvSpPr>
          <p:cNvPr id="184" name="Google Shape;184;p26"/>
          <p:cNvSpPr txBox="1"/>
          <p:nvPr/>
        </p:nvSpPr>
        <p:spPr>
          <a:xfrm>
            <a:off x="8023300" y="1671563"/>
            <a:ext cx="1909800" cy="91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4800"/>
              <a:t>?</a:t>
            </a:r>
            <a:endParaRPr b="1" sz="48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4"/>
        </a:solidFill>
      </p:bgPr>
    </p:bg>
    <p:spTree>
      <p:nvGrpSpPr>
        <p:cNvPr id="188" name="Shape 188"/>
        <p:cNvGrpSpPr/>
        <p:nvPr/>
      </p:nvGrpSpPr>
      <p:grpSpPr>
        <a:xfrm>
          <a:off x="0" y="0"/>
          <a:ext cx="0" cy="0"/>
          <a:chOff x="0" y="0"/>
          <a:chExt cx="0" cy="0"/>
        </a:xfrm>
      </p:grpSpPr>
      <p:sp>
        <p:nvSpPr>
          <p:cNvPr id="189" name="Google Shape;189;p27"/>
          <p:cNvSpPr txBox="1"/>
          <p:nvPr>
            <p:ph type="ctrTitle"/>
          </p:nvPr>
        </p:nvSpPr>
        <p:spPr>
          <a:xfrm>
            <a:off x="311700" y="1880400"/>
            <a:ext cx="8520600" cy="1382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pl"/>
              <a:t>Świadomość zagrożenia</a:t>
            </a:r>
            <a:endParaRPr b="1"/>
          </a:p>
          <a:p>
            <a:pPr indent="0" lvl="0" marL="0" rtl="0" algn="ctr">
              <a:spcBef>
                <a:spcPts val="0"/>
              </a:spcBef>
              <a:spcAft>
                <a:spcPts val="0"/>
              </a:spcAft>
              <a:buNone/>
            </a:pPr>
            <a:r>
              <a:rPr b="1" lang="pl" sz="3600"/>
              <a:t>Ekspozycja</a:t>
            </a:r>
            <a:endParaRPr b="1" sz="36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pic>
        <p:nvPicPr>
          <p:cNvPr descr="#zdrowy_raKtownik #NIE_dla_raka_w_strazy&#10;&#10;Strażacy podejmują wielkie ryzyko, ale jednym z największych zagrożeń nie jest ogień, tylko rak.&#10;&#10;Udostępniamy film informacyjny z okazji Światowego Dnia Walki z Rakiem, by uświadamiał on zagrożenie, któremu muszą stawiać czoła strażacy.&#10;&#10;Wesprzyj akcję - udostępnij.&#10;&#10;cfbt.pl&#10;Strażackie gadżety i kalendarze&#10;Droga Ratownika&#10;Onkocafe&#10;i przyjaciele akcji #zdrowy_raKtownik&#10;&#10;Szczególne podziękowania dla:&#10;- Tomasz Knapik za nagranie polskiej wersji dźwiękowej,&#10;- Jonathan Weisss z Pawlet, Vermont USA za stworzenie grafiki do filmu,&#10;- oraz Volunteer Firefighter Alliance za wyrażenie zgody na spolszczenie i wykorzystanie filmu.&#10;&#10;Prawa autorskie do zamieszczonej wersji filmu: Krzysztof Smugała. Film umieszczony za zgodą autora. Zgoda na nieodpłatne umieszczenia na określonych polach eksploatacji (stronach internetowych) jednostek organizacyjnych PSP.  Czas ekspozycji na polu eksploatacji - nieokreślony." id="194" name="Google Shape;194;p28" title="Nowotwory w straży - film promocyjny. Czyta Tomasz Knapik. #zdrowy_raKtownik. Więcej na www.cfbt.pl">
            <a:hlinkClick r:id="rId3"/>
          </p:cNvPr>
          <p:cNvPicPr preferRelativeResize="0"/>
          <p:nvPr/>
        </p:nvPicPr>
        <p:blipFill>
          <a:blip r:embed="rId4">
            <a:alphaModFix/>
          </a:blip>
          <a:stretch>
            <a:fillRect/>
          </a:stretch>
        </p:blipFill>
        <p:spPr>
          <a:xfrm>
            <a:off x="2117150" y="1164000"/>
            <a:ext cx="4909700" cy="3682300"/>
          </a:xfrm>
          <a:prstGeom prst="rect">
            <a:avLst/>
          </a:prstGeom>
          <a:noFill/>
          <a:ln>
            <a:noFill/>
          </a:ln>
        </p:spPr>
      </p:pic>
      <p:sp>
        <p:nvSpPr>
          <p:cNvPr id="195" name="Google Shape;195;p28"/>
          <p:cNvSpPr txBox="1"/>
          <p:nvPr/>
        </p:nvSpPr>
        <p:spPr>
          <a:xfrm>
            <a:off x="75000" y="107150"/>
            <a:ext cx="8733300" cy="90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2400"/>
              <a:t>Strażacy vs. rak - “czytał Tomasz Knapik”. Narzędzie promocji profilaktyki nowotworowej wśród strażaków.</a:t>
            </a:r>
            <a:endParaRPr b="1" sz="2400"/>
          </a:p>
        </p:txBody>
      </p:sp>
      <p:sp>
        <p:nvSpPr>
          <p:cNvPr id="196" name="Google Shape;196;p28"/>
          <p:cNvSpPr txBox="1"/>
          <p:nvPr/>
        </p:nvSpPr>
        <p:spPr>
          <a:xfrm>
            <a:off x="7425925" y="4140900"/>
            <a:ext cx="1532400" cy="9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200" u="sng">
                <a:solidFill>
                  <a:schemeClr val="hlink"/>
                </a:solidFill>
                <a:hlinkClick r:id="rId5"/>
              </a:rPr>
              <a:t>https://www.youtube.com/watch?v=BUK5GIgwhog</a:t>
            </a:r>
            <a:endParaRPr sz="12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pic>
        <p:nvPicPr>
          <p:cNvPr id="201" name="Google Shape;201;p29"/>
          <p:cNvPicPr preferRelativeResize="0"/>
          <p:nvPr/>
        </p:nvPicPr>
        <p:blipFill>
          <a:blip r:embed="rId3">
            <a:alphaModFix/>
          </a:blip>
          <a:stretch>
            <a:fillRect/>
          </a:stretch>
        </p:blipFill>
        <p:spPr>
          <a:xfrm>
            <a:off x="99075" y="88375"/>
            <a:ext cx="3460899" cy="3578000"/>
          </a:xfrm>
          <a:prstGeom prst="rect">
            <a:avLst/>
          </a:prstGeom>
          <a:noFill/>
          <a:ln>
            <a:noFill/>
          </a:ln>
        </p:spPr>
      </p:pic>
      <p:sp>
        <p:nvSpPr>
          <p:cNvPr id="202" name="Google Shape;202;p29"/>
          <p:cNvSpPr txBox="1"/>
          <p:nvPr/>
        </p:nvSpPr>
        <p:spPr>
          <a:xfrm>
            <a:off x="3559975" y="88375"/>
            <a:ext cx="3746100" cy="39936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2000"/>
              <a:t>Percival Pott 1714-1788</a:t>
            </a:r>
            <a:endParaRPr sz="2000"/>
          </a:p>
          <a:p>
            <a:pPr indent="0" lvl="0" marL="0" rtl="0" algn="l">
              <a:spcBef>
                <a:spcPts val="0"/>
              </a:spcBef>
              <a:spcAft>
                <a:spcPts val="0"/>
              </a:spcAft>
              <a:buNone/>
            </a:pPr>
            <a:br>
              <a:rPr lang="pl" sz="2000"/>
            </a:br>
            <a:r>
              <a:rPr lang="pl" sz="2000"/>
              <a:t>Środowisko, a zachorowalność na nowotwory</a:t>
            </a:r>
            <a:endParaRPr sz="2000"/>
          </a:p>
          <a:p>
            <a:pPr indent="0" lvl="0" marL="0" rtl="0" algn="l">
              <a:spcBef>
                <a:spcPts val="0"/>
              </a:spcBef>
              <a:spcAft>
                <a:spcPts val="0"/>
              </a:spcAft>
              <a:buNone/>
            </a:pPr>
            <a:br>
              <a:rPr lang="pl" sz="2000"/>
            </a:br>
            <a:r>
              <a:rPr lang="pl" sz="2000"/>
              <a:t>Rak moszny u 8 latków.</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pl" sz="2000"/>
              <a:t>Benzo(a)piren</a:t>
            </a:r>
            <a:endParaRPr sz="2000"/>
          </a:p>
          <a:p>
            <a:pPr indent="0" lvl="0" marL="0" rtl="0" algn="ctr">
              <a:spcBef>
                <a:spcPts val="0"/>
              </a:spcBef>
              <a:spcAft>
                <a:spcPts val="0"/>
              </a:spcAft>
              <a:buNone/>
            </a:pPr>
            <a:r>
              <a:rPr lang="pl" sz="2000"/>
              <a:t>______</a:t>
            </a:r>
            <a:endParaRPr sz="2000"/>
          </a:p>
        </p:txBody>
      </p:sp>
      <p:sp>
        <p:nvSpPr>
          <p:cNvPr id="203" name="Google Shape;203;p29"/>
          <p:cNvSpPr txBox="1"/>
          <p:nvPr/>
        </p:nvSpPr>
        <p:spPr>
          <a:xfrm>
            <a:off x="3560125" y="3069500"/>
            <a:ext cx="3746100" cy="1972500"/>
          </a:xfrm>
          <a:prstGeom prst="rect">
            <a:avLst/>
          </a:prstGeom>
          <a:solidFill>
            <a:srgbClr val="F3F3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l" sz="2000"/>
              <a:t>Przy spalaniu materiałów syntetycznych z jednostki materiału palnego (jednostki paliwa) powstaje ok. </a:t>
            </a:r>
            <a:r>
              <a:rPr b="1" lang="pl" sz="2000"/>
              <a:t>13 razy </a:t>
            </a:r>
            <a:r>
              <a:rPr lang="pl" sz="2000"/>
              <a:t>więcej dymu niż przy spalaniu drewna.</a:t>
            </a:r>
            <a:endParaRPr sz="2000"/>
          </a:p>
        </p:txBody>
      </p:sp>
      <p:pic>
        <p:nvPicPr>
          <p:cNvPr id="204" name="Google Shape;204;p29"/>
          <p:cNvPicPr preferRelativeResize="0"/>
          <p:nvPr/>
        </p:nvPicPr>
        <p:blipFill>
          <a:blip r:embed="rId4">
            <a:alphaModFix/>
          </a:blip>
          <a:stretch>
            <a:fillRect/>
          </a:stretch>
        </p:blipFill>
        <p:spPr>
          <a:xfrm>
            <a:off x="7306200" y="782975"/>
            <a:ext cx="1837800" cy="1837800"/>
          </a:xfrm>
          <a:prstGeom prst="rect">
            <a:avLst/>
          </a:prstGeom>
          <a:noFill/>
          <a:ln>
            <a:noFill/>
          </a:ln>
        </p:spPr>
      </p:pic>
      <p:pic>
        <p:nvPicPr>
          <p:cNvPr id="205" name="Google Shape;205;p29"/>
          <p:cNvPicPr preferRelativeResize="0"/>
          <p:nvPr/>
        </p:nvPicPr>
        <p:blipFill rotWithShape="1">
          <a:blip r:embed="rId5">
            <a:alphaModFix/>
          </a:blip>
          <a:srcRect b="0" l="22549" r="29236" t="0"/>
          <a:stretch/>
        </p:blipFill>
        <p:spPr>
          <a:xfrm>
            <a:off x="7440975" y="3347875"/>
            <a:ext cx="1568275" cy="1694125"/>
          </a:xfrm>
          <a:prstGeom prst="rect">
            <a:avLst/>
          </a:prstGeom>
          <a:noFill/>
          <a:ln>
            <a:noFill/>
          </a:ln>
        </p:spPr>
      </p:pic>
      <p:cxnSp>
        <p:nvCxnSpPr>
          <p:cNvPr id="206" name="Google Shape;206;p29"/>
          <p:cNvCxnSpPr/>
          <p:nvPr/>
        </p:nvCxnSpPr>
        <p:spPr>
          <a:xfrm>
            <a:off x="8225100" y="2571750"/>
            <a:ext cx="0" cy="727200"/>
          </a:xfrm>
          <a:prstGeom prst="straightConnector1">
            <a:avLst/>
          </a:prstGeom>
          <a:noFill/>
          <a:ln cap="flat" cmpd="sng" w="76200">
            <a:solidFill>
              <a:srgbClr val="FFD966"/>
            </a:solidFill>
            <a:prstDash val="solid"/>
            <a:round/>
            <a:headEnd len="med" w="med" type="none"/>
            <a:tailEnd len="med" w="med" type="triangle"/>
          </a:ln>
        </p:spPr>
      </p:cxnSp>
      <p:sp>
        <p:nvSpPr>
          <p:cNvPr id="207" name="Google Shape;207;p29"/>
          <p:cNvSpPr txBox="1"/>
          <p:nvPr/>
        </p:nvSpPr>
        <p:spPr>
          <a:xfrm rot="-1242786">
            <a:off x="2368239" y="4075750"/>
            <a:ext cx="1639577" cy="803795"/>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l">
                <a:solidFill>
                  <a:srgbClr val="FF0000"/>
                </a:solidFill>
              </a:rPr>
              <a:t>“NOWOCZESNE POŻARY”</a:t>
            </a:r>
            <a:endParaRPr b="1">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pic>
        <p:nvPicPr>
          <p:cNvPr id="212" name="Google Shape;212;p30"/>
          <p:cNvPicPr preferRelativeResize="0"/>
          <p:nvPr/>
        </p:nvPicPr>
        <p:blipFill rotWithShape="1">
          <a:blip r:embed="rId3">
            <a:alphaModFix/>
          </a:blip>
          <a:srcRect b="0" l="10850" r="9835" t="0"/>
          <a:stretch/>
        </p:blipFill>
        <p:spPr>
          <a:xfrm>
            <a:off x="2708850" y="0"/>
            <a:ext cx="3871350" cy="5143499"/>
          </a:xfrm>
          <a:prstGeom prst="rect">
            <a:avLst/>
          </a:prstGeom>
          <a:noFill/>
          <a:ln>
            <a:noFill/>
          </a:ln>
        </p:spPr>
      </p:pic>
      <p:pic>
        <p:nvPicPr>
          <p:cNvPr id="213" name="Google Shape;213;p30"/>
          <p:cNvPicPr preferRelativeResize="0"/>
          <p:nvPr/>
        </p:nvPicPr>
        <p:blipFill rotWithShape="1">
          <a:blip r:embed="rId4">
            <a:alphaModFix/>
          </a:blip>
          <a:srcRect b="0" l="30646" r="29543" t="0"/>
          <a:stretch/>
        </p:blipFill>
        <p:spPr>
          <a:xfrm>
            <a:off x="0" y="0"/>
            <a:ext cx="2939150" cy="5143500"/>
          </a:xfrm>
          <a:prstGeom prst="rect">
            <a:avLst/>
          </a:prstGeom>
          <a:noFill/>
          <a:ln>
            <a:noFill/>
          </a:ln>
        </p:spPr>
      </p:pic>
      <p:pic>
        <p:nvPicPr>
          <p:cNvPr id="214" name="Google Shape;214;p30"/>
          <p:cNvPicPr preferRelativeResize="0"/>
          <p:nvPr/>
        </p:nvPicPr>
        <p:blipFill rotWithShape="1">
          <a:blip r:embed="rId5">
            <a:alphaModFix/>
          </a:blip>
          <a:srcRect b="0" l="35972" r="33996" t="0"/>
          <a:stretch/>
        </p:blipFill>
        <p:spPr>
          <a:xfrm>
            <a:off x="6248725" y="0"/>
            <a:ext cx="2895274" cy="5143500"/>
          </a:xfrm>
          <a:prstGeom prst="rect">
            <a:avLst/>
          </a:prstGeom>
          <a:noFill/>
          <a:ln>
            <a:noFill/>
          </a:ln>
        </p:spPr>
      </p:pic>
      <p:sp>
        <p:nvSpPr>
          <p:cNvPr id="215" name="Google Shape;215;p30"/>
          <p:cNvSpPr txBox="1"/>
          <p:nvPr/>
        </p:nvSpPr>
        <p:spPr>
          <a:xfrm>
            <a:off x="0" y="0"/>
            <a:ext cx="5571300" cy="5814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3000">
                <a:solidFill>
                  <a:srgbClr val="FFFFFF"/>
                </a:solidFill>
              </a:rPr>
              <a:t>Medialny wizerunek</a:t>
            </a:r>
            <a:r>
              <a:rPr b="1" lang="pl" sz="3000">
                <a:solidFill>
                  <a:srgbClr val="FFFFFF"/>
                </a:solidFill>
              </a:rPr>
              <a:t> strażaka</a:t>
            </a:r>
            <a:endParaRPr b="1" sz="3000">
              <a:solidFill>
                <a:srgbClr val="FFFFFF"/>
              </a:solidFill>
            </a:endParaRPr>
          </a:p>
        </p:txBody>
      </p:sp>
      <p:sp>
        <p:nvSpPr>
          <p:cNvPr id="216" name="Google Shape;216;p30"/>
          <p:cNvSpPr txBox="1"/>
          <p:nvPr/>
        </p:nvSpPr>
        <p:spPr>
          <a:xfrm>
            <a:off x="8247150" y="4836425"/>
            <a:ext cx="833400" cy="241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800"/>
              <a:t>sapsppoznan</a:t>
            </a:r>
            <a:endParaRPr sz="8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20" name="Shape 220"/>
        <p:cNvGrpSpPr/>
        <p:nvPr/>
      </p:nvGrpSpPr>
      <p:grpSpPr>
        <a:xfrm>
          <a:off x="0" y="0"/>
          <a:ext cx="0" cy="0"/>
          <a:chOff x="0" y="0"/>
          <a:chExt cx="0" cy="0"/>
        </a:xfrm>
      </p:grpSpPr>
      <p:pic>
        <p:nvPicPr>
          <p:cNvPr id="221" name="Google Shape;221;p31"/>
          <p:cNvPicPr preferRelativeResize="0"/>
          <p:nvPr/>
        </p:nvPicPr>
        <p:blipFill>
          <a:blip r:embed="rId3">
            <a:alphaModFix/>
          </a:blip>
          <a:stretch>
            <a:fillRect/>
          </a:stretch>
        </p:blipFill>
        <p:spPr>
          <a:xfrm>
            <a:off x="0" y="0"/>
            <a:ext cx="4499174" cy="3279125"/>
          </a:xfrm>
          <a:prstGeom prst="rect">
            <a:avLst/>
          </a:prstGeom>
          <a:noFill/>
          <a:ln>
            <a:noFill/>
          </a:ln>
        </p:spPr>
      </p:pic>
      <p:pic>
        <p:nvPicPr>
          <p:cNvPr id="222" name="Google Shape;222;p31"/>
          <p:cNvPicPr preferRelativeResize="0"/>
          <p:nvPr/>
        </p:nvPicPr>
        <p:blipFill>
          <a:blip r:embed="rId4">
            <a:alphaModFix/>
          </a:blip>
          <a:stretch>
            <a:fillRect/>
          </a:stretch>
        </p:blipFill>
        <p:spPr>
          <a:xfrm>
            <a:off x="4572000" y="1741930"/>
            <a:ext cx="4572000" cy="3401570"/>
          </a:xfrm>
          <a:prstGeom prst="rect">
            <a:avLst/>
          </a:prstGeom>
          <a:noFill/>
          <a:ln>
            <a:noFill/>
          </a:ln>
        </p:spPr>
      </p:pic>
      <p:sp>
        <p:nvSpPr>
          <p:cNvPr id="223" name="Google Shape;223;p31"/>
          <p:cNvSpPr txBox="1"/>
          <p:nvPr/>
        </p:nvSpPr>
        <p:spPr>
          <a:xfrm>
            <a:off x="4674450" y="103100"/>
            <a:ext cx="4367100" cy="1372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3000">
                <a:solidFill>
                  <a:srgbClr val="FFFFFF"/>
                </a:solidFill>
              </a:rPr>
              <a:t>Czy nie tworzy negatywnych wzorców?</a:t>
            </a:r>
            <a:endParaRPr b="1" sz="30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Google Shape;59;p14"/>
          <p:cNvSpPr txBox="1"/>
          <p:nvPr>
            <p:ph type="ctrTitle"/>
          </p:nvPr>
        </p:nvSpPr>
        <p:spPr>
          <a:xfrm>
            <a:off x="311700" y="261875"/>
            <a:ext cx="8520600" cy="340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pl" sz="4800"/>
              <a:t>Bieżąca, aktualna wersja tej prezentacji dostępna na: </a:t>
            </a:r>
            <a:r>
              <a:rPr b="1" lang="pl" sz="4800" u="sng">
                <a:solidFill>
                  <a:schemeClr val="hlink"/>
                </a:solidFill>
                <a:hlinkClick r:id="rId3"/>
              </a:rPr>
              <a:t>www.drogaratownika.pl/nie-dla-raka-strazy/#prezentacje</a:t>
            </a:r>
            <a:endParaRPr b="1" sz="4800"/>
          </a:p>
        </p:txBody>
      </p:sp>
      <p:pic>
        <p:nvPicPr>
          <p:cNvPr id="60" name="Google Shape;60;p14"/>
          <p:cNvPicPr preferRelativeResize="0"/>
          <p:nvPr/>
        </p:nvPicPr>
        <p:blipFill>
          <a:blip r:embed="rId4">
            <a:alphaModFix/>
          </a:blip>
          <a:stretch>
            <a:fillRect/>
          </a:stretch>
        </p:blipFill>
        <p:spPr>
          <a:xfrm>
            <a:off x="6844676" y="3669277"/>
            <a:ext cx="2145726" cy="1434076"/>
          </a:xfrm>
          <a:prstGeom prst="rect">
            <a:avLst/>
          </a:prstGeom>
          <a:noFill/>
          <a:ln>
            <a:noFill/>
          </a:ln>
        </p:spPr>
      </p:pic>
      <p:sp>
        <p:nvSpPr>
          <p:cNvPr id="61" name="Google Shape;61;p14"/>
          <p:cNvSpPr txBox="1"/>
          <p:nvPr/>
        </p:nvSpPr>
        <p:spPr>
          <a:xfrm>
            <a:off x="127600" y="3571300"/>
            <a:ext cx="6512400" cy="14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4800" u="sng"/>
              <a:t>Prezentacja będzie aktualizowana.</a:t>
            </a:r>
            <a:endParaRPr sz="4800" u="sng"/>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27" name="Shape 227"/>
        <p:cNvGrpSpPr/>
        <p:nvPr/>
      </p:nvGrpSpPr>
      <p:grpSpPr>
        <a:xfrm>
          <a:off x="0" y="0"/>
          <a:ext cx="0" cy="0"/>
          <a:chOff x="0" y="0"/>
          <a:chExt cx="0" cy="0"/>
        </a:xfrm>
      </p:grpSpPr>
      <p:pic>
        <p:nvPicPr>
          <p:cNvPr id="228" name="Google Shape;228;p32"/>
          <p:cNvPicPr preferRelativeResize="0"/>
          <p:nvPr/>
        </p:nvPicPr>
        <p:blipFill>
          <a:blip r:embed="rId3">
            <a:alphaModFix/>
          </a:blip>
          <a:stretch>
            <a:fillRect/>
          </a:stretch>
        </p:blipFill>
        <p:spPr>
          <a:xfrm>
            <a:off x="979474" y="81174"/>
            <a:ext cx="3735877" cy="4981150"/>
          </a:xfrm>
          <a:prstGeom prst="rect">
            <a:avLst/>
          </a:prstGeom>
          <a:noFill/>
          <a:ln>
            <a:noFill/>
          </a:ln>
        </p:spPr>
      </p:pic>
      <p:sp>
        <p:nvSpPr>
          <p:cNvPr id="229" name="Google Shape;229;p32"/>
          <p:cNvSpPr txBox="1"/>
          <p:nvPr/>
        </p:nvSpPr>
        <p:spPr>
          <a:xfrm>
            <a:off x="1175898" y="3823540"/>
            <a:ext cx="1700100" cy="11718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a:t>Nogi strażaka po 6 godzinach pożaru nieużytków i lasu</a:t>
            </a:r>
            <a:endParaRPr/>
          </a:p>
        </p:txBody>
      </p:sp>
      <p:pic>
        <p:nvPicPr>
          <p:cNvPr id="230" name="Google Shape;230;p32"/>
          <p:cNvPicPr preferRelativeResize="0"/>
          <p:nvPr/>
        </p:nvPicPr>
        <p:blipFill>
          <a:blip r:embed="rId4">
            <a:alphaModFix/>
          </a:blip>
          <a:stretch>
            <a:fillRect/>
          </a:stretch>
        </p:blipFill>
        <p:spPr>
          <a:xfrm>
            <a:off x="5185075" y="361300"/>
            <a:ext cx="3332125" cy="4438875"/>
          </a:xfrm>
          <a:prstGeom prst="rect">
            <a:avLst/>
          </a:prstGeom>
          <a:noFill/>
          <a:ln>
            <a:noFill/>
          </a:ln>
        </p:spPr>
      </p:pic>
      <p:sp>
        <p:nvSpPr>
          <p:cNvPr id="231" name="Google Shape;231;p32"/>
          <p:cNvSpPr txBox="1"/>
          <p:nvPr/>
        </p:nvSpPr>
        <p:spPr>
          <a:xfrm>
            <a:off x="5291273" y="468404"/>
            <a:ext cx="1263000" cy="11748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200"/>
              <a:t>Rękawice używane podczas dogaszania i rozbiórki</a:t>
            </a:r>
            <a:endParaRPr sz="12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35" name="Shape 235"/>
        <p:cNvGrpSpPr/>
        <p:nvPr/>
      </p:nvGrpSpPr>
      <p:grpSpPr>
        <a:xfrm>
          <a:off x="0" y="0"/>
          <a:ext cx="0" cy="0"/>
          <a:chOff x="0" y="0"/>
          <a:chExt cx="0" cy="0"/>
        </a:xfrm>
      </p:grpSpPr>
      <p:pic>
        <p:nvPicPr>
          <p:cNvPr id="236" name="Google Shape;236;p33"/>
          <p:cNvPicPr preferRelativeResize="0"/>
          <p:nvPr/>
        </p:nvPicPr>
        <p:blipFill>
          <a:blip r:embed="rId3">
            <a:alphaModFix/>
          </a:blip>
          <a:stretch>
            <a:fillRect/>
          </a:stretch>
        </p:blipFill>
        <p:spPr>
          <a:xfrm>
            <a:off x="0" y="0"/>
            <a:ext cx="5701625" cy="4048532"/>
          </a:xfrm>
          <a:prstGeom prst="rect">
            <a:avLst/>
          </a:prstGeom>
          <a:noFill/>
          <a:ln>
            <a:noFill/>
          </a:ln>
        </p:spPr>
      </p:pic>
      <p:sp>
        <p:nvSpPr>
          <p:cNvPr id="237" name="Google Shape;237;p33"/>
          <p:cNvSpPr txBox="1"/>
          <p:nvPr/>
        </p:nvSpPr>
        <p:spPr>
          <a:xfrm>
            <a:off x="120250" y="3355525"/>
            <a:ext cx="1025700" cy="6123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a:t>fot. Jacek Krawczyk</a:t>
            </a:r>
            <a:endParaRPr/>
          </a:p>
        </p:txBody>
      </p:sp>
      <p:pic>
        <p:nvPicPr>
          <p:cNvPr id="238" name="Google Shape;238;p33"/>
          <p:cNvPicPr preferRelativeResize="0"/>
          <p:nvPr/>
        </p:nvPicPr>
        <p:blipFill>
          <a:blip r:embed="rId4">
            <a:alphaModFix/>
          </a:blip>
          <a:stretch>
            <a:fillRect/>
          </a:stretch>
        </p:blipFill>
        <p:spPr>
          <a:xfrm>
            <a:off x="4502725" y="1971553"/>
            <a:ext cx="4572002" cy="3050722"/>
          </a:xfrm>
          <a:prstGeom prst="rect">
            <a:avLst/>
          </a:prstGeom>
          <a:noFill/>
          <a:ln>
            <a:noFill/>
          </a:ln>
        </p:spPr>
      </p:pic>
      <p:sp>
        <p:nvSpPr>
          <p:cNvPr id="239" name="Google Shape;239;p33"/>
          <p:cNvSpPr txBox="1"/>
          <p:nvPr/>
        </p:nvSpPr>
        <p:spPr>
          <a:xfrm>
            <a:off x="4502725" y="4492800"/>
            <a:ext cx="1143000" cy="460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100">
                <a:solidFill>
                  <a:schemeClr val="dk1"/>
                </a:solidFill>
              </a:rPr>
              <a:t>f</a:t>
            </a:r>
            <a:r>
              <a:rPr lang="pl" sz="1100"/>
              <a:t>ot. Tomasz Wyciszkiewicz</a:t>
            </a:r>
            <a:endParaRPr sz="11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pic>
        <p:nvPicPr>
          <p:cNvPr id="244" name="Google Shape;244;p34"/>
          <p:cNvPicPr preferRelativeResize="0"/>
          <p:nvPr/>
        </p:nvPicPr>
        <p:blipFill>
          <a:blip r:embed="rId3">
            <a:alphaModFix/>
          </a:blip>
          <a:stretch>
            <a:fillRect/>
          </a:stretch>
        </p:blipFill>
        <p:spPr>
          <a:xfrm>
            <a:off x="0" y="-615425"/>
            <a:ext cx="9144001" cy="6423301"/>
          </a:xfrm>
          <a:prstGeom prst="rect">
            <a:avLst/>
          </a:prstGeom>
          <a:noFill/>
          <a:ln>
            <a:noFill/>
          </a:ln>
        </p:spPr>
      </p:pic>
      <p:sp>
        <p:nvSpPr>
          <p:cNvPr id="245" name="Google Shape;245;p34"/>
          <p:cNvSpPr txBox="1"/>
          <p:nvPr/>
        </p:nvSpPr>
        <p:spPr>
          <a:xfrm>
            <a:off x="386600" y="64425"/>
            <a:ext cx="6561000" cy="150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3600">
                <a:highlight>
                  <a:srgbClr val="FFFFFF"/>
                </a:highlight>
              </a:rPr>
              <a:t>Palący problem, czyli pożary wysypisk</a:t>
            </a:r>
            <a:endParaRPr b="1" sz="3600">
              <a:highlight>
                <a:srgbClr val="FFFFFF"/>
              </a:highlight>
            </a:endParaRPr>
          </a:p>
        </p:txBody>
      </p:sp>
      <p:sp>
        <p:nvSpPr>
          <p:cNvPr id="246" name="Google Shape;246;p34"/>
          <p:cNvSpPr txBox="1"/>
          <p:nvPr/>
        </p:nvSpPr>
        <p:spPr>
          <a:xfrm>
            <a:off x="687225" y="4566225"/>
            <a:ext cx="1106100" cy="3006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000"/>
              <a:t>fot. obiektiv.com</a:t>
            </a:r>
            <a:endParaRPr sz="1000"/>
          </a:p>
        </p:txBody>
      </p:sp>
      <p:pic>
        <p:nvPicPr>
          <p:cNvPr id="247" name="Google Shape;247;p34"/>
          <p:cNvPicPr preferRelativeResize="0"/>
          <p:nvPr/>
        </p:nvPicPr>
        <p:blipFill rotWithShape="1">
          <a:blip r:embed="rId4">
            <a:alphaModFix/>
          </a:blip>
          <a:srcRect b="0" l="0" r="38275" t="0"/>
          <a:stretch/>
        </p:blipFill>
        <p:spPr>
          <a:xfrm>
            <a:off x="5388425" y="847575"/>
            <a:ext cx="3575950" cy="4344925"/>
          </a:xfrm>
          <a:prstGeom prst="rect">
            <a:avLst/>
          </a:prstGeom>
          <a:noFill/>
          <a:ln>
            <a:noFill/>
          </a:ln>
        </p:spPr>
      </p:pic>
      <p:sp>
        <p:nvSpPr>
          <p:cNvPr id="248" name="Google Shape;248;p34"/>
          <p:cNvSpPr txBox="1"/>
          <p:nvPr/>
        </p:nvSpPr>
        <p:spPr>
          <a:xfrm>
            <a:off x="7727500" y="4722200"/>
            <a:ext cx="1106100" cy="355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a:t>źródło: E.T.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35"/>
          <p:cNvSpPr txBox="1"/>
          <p:nvPr>
            <p:ph idx="1" type="subTitle"/>
          </p:nvPr>
        </p:nvSpPr>
        <p:spPr>
          <a:xfrm>
            <a:off x="71425" y="178650"/>
            <a:ext cx="6119700" cy="4786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pl">
                <a:solidFill>
                  <a:srgbClr val="000000"/>
                </a:solidFill>
              </a:rPr>
              <a:t>Prawdopodobieństwo rozwoju nowotworu zależy od przyjętej dawki substancji rakotwórczej</a:t>
            </a:r>
            <a:endParaRPr>
              <a:solidFill>
                <a:srgbClr val="000000"/>
              </a:solidFill>
            </a:endParaRPr>
          </a:p>
          <a:p>
            <a:pPr indent="0" lvl="0" marL="0" rtl="0" algn="ctr">
              <a:spcBef>
                <a:spcPts val="0"/>
              </a:spcBef>
              <a:spcAft>
                <a:spcPts val="0"/>
              </a:spcAft>
              <a:buClr>
                <a:schemeClr val="dk1"/>
              </a:buClr>
              <a:buSzPts val="1100"/>
              <a:buFont typeface="Arial"/>
              <a:buNone/>
            </a:pPr>
            <a:r>
              <a:t/>
            </a:r>
            <a:endParaRPr/>
          </a:p>
          <a:p>
            <a:pPr indent="0" lvl="0" marL="0" rtl="0" algn="ctr">
              <a:spcBef>
                <a:spcPts val="0"/>
              </a:spcBef>
              <a:spcAft>
                <a:spcPts val="0"/>
              </a:spcAft>
              <a:buClr>
                <a:schemeClr val="dk1"/>
              </a:buClr>
              <a:buSzPts val="1100"/>
              <a:buFont typeface="Arial"/>
              <a:buNone/>
            </a:pPr>
            <a:r>
              <a:rPr b="1" lang="pl">
                <a:solidFill>
                  <a:srgbClr val="000000"/>
                </a:solidFill>
              </a:rPr>
              <a:t>przyjęta dawka</a:t>
            </a:r>
            <a:r>
              <a:rPr lang="pl">
                <a:solidFill>
                  <a:srgbClr val="FF9900"/>
                </a:solidFill>
              </a:rPr>
              <a:t> </a:t>
            </a:r>
            <a:r>
              <a:rPr b="1" lang="pl">
                <a:solidFill>
                  <a:srgbClr val="FF9900"/>
                </a:solidFill>
              </a:rPr>
              <a:t>=</a:t>
            </a:r>
            <a:r>
              <a:rPr lang="pl">
                <a:solidFill>
                  <a:srgbClr val="FF9900"/>
                </a:solidFill>
              </a:rPr>
              <a:t> </a:t>
            </a:r>
            <a:r>
              <a:rPr b="1" lang="pl">
                <a:solidFill>
                  <a:srgbClr val="FF0000"/>
                </a:solidFill>
              </a:rPr>
              <a:t>natężenie/stężenie</a:t>
            </a:r>
            <a:r>
              <a:rPr lang="pl">
                <a:solidFill>
                  <a:srgbClr val="FF9900"/>
                </a:solidFill>
              </a:rPr>
              <a:t> </a:t>
            </a:r>
            <a:r>
              <a:rPr b="1" lang="pl">
                <a:solidFill>
                  <a:srgbClr val="FF9900"/>
                </a:solidFill>
              </a:rPr>
              <a:t>x</a:t>
            </a:r>
            <a:r>
              <a:rPr lang="pl">
                <a:solidFill>
                  <a:srgbClr val="FF9900"/>
                </a:solidFill>
              </a:rPr>
              <a:t> </a:t>
            </a:r>
            <a:r>
              <a:rPr b="1" lang="pl">
                <a:solidFill>
                  <a:srgbClr val="CC0000"/>
                </a:solidFill>
              </a:rPr>
              <a:t>czas narażenia</a:t>
            </a:r>
            <a:endParaRPr b="1">
              <a:solidFill>
                <a:srgbClr val="CC0000"/>
              </a:solidFill>
            </a:endParaRPr>
          </a:p>
          <a:p>
            <a:pPr indent="0" lvl="0" marL="0" rtl="0" algn="ctr">
              <a:spcBef>
                <a:spcPts val="0"/>
              </a:spcBef>
              <a:spcAft>
                <a:spcPts val="0"/>
              </a:spcAft>
              <a:buNone/>
            </a:pPr>
            <a:r>
              <a:t/>
            </a:r>
            <a:endParaRPr/>
          </a:p>
          <a:p>
            <a:pPr indent="0" lvl="0" marL="0" rtl="0" algn="ctr">
              <a:spcBef>
                <a:spcPts val="0"/>
              </a:spcBef>
              <a:spcAft>
                <a:spcPts val="0"/>
              </a:spcAft>
              <a:buClr>
                <a:schemeClr val="dk1"/>
              </a:buClr>
              <a:buSzPts val="1100"/>
              <a:buFont typeface="Arial"/>
              <a:buNone/>
            </a:pPr>
            <a:r>
              <a:rPr lang="pl">
                <a:solidFill>
                  <a:srgbClr val="000000"/>
                </a:solidFill>
              </a:rPr>
              <a:t>efekt widoczny dopiero po latach (...na emeryturze)</a:t>
            </a:r>
            <a:endParaRPr>
              <a:solidFill>
                <a:srgbClr val="000000"/>
              </a:solidFill>
            </a:endParaRPr>
          </a:p>
          <a:p>
            <a:pPr indent="0" lvl="0" marL="0" rtl="0" algn="ctr">
              <a:spcBef>
                <a:spcPts val="0"/>
              </a:spcBef>
              <a:spcAft>
                <a:spcPts val="0"/>
              </a:spcAft>
              <a:buNone/>
            </a:pPr>
            <a:r>
              <a:t/>
            </a:r>
            <a:endParaRPr/>
          </a:p>
        </p:txBody>
      </p:sp>
      <p:pic>
        <p:nvPicPr>
          <p:cNvPr id="254" name="Google Shape;254;p35"/>
          <p:cNvPicPr preferRelativeResize="0"/>
          <p:nvPr/>
        </p:nvPicPr>
        <p:blipFill>
          <a:blip r:embed="rId3">
            <a:alphaModFix/>
          </a:blip>
          <a:stretch>
            <a:fillRect/>
          </a:stretch>
        </p:blipFill>
        <p:spPr>
          <a:xfrm>
            <a:off x="5959275" y="1187275"/>
            <a:ext cx="2928199" cy="2650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p36"/>
          <p:cNvSpPr txBox="1"/>
          <p:nvPr>
            <p:ph type="ctrTitle"/>
          </p:nvPr>
        </p:nvSpPr>
        <p:spPr>
          <a:xfrm>
            <a:off x="120900" y="0"/>
            <a:ext cx="8902200" cy="4775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pl" sz="4800"/>
              <a:t>Nowotwór nie powstaje nagle, jest to proces </a:t>
            </a:r>
            <a:r>
              <a:rPr b="1" lang="pl" sz="4800">
                <a:solidFill>
                  <a:srgbClr val="FF9900"/>
                </a:solidFill>
              </a:rPr>
              <a:t>ciągły</a:t>
            </a:r>
            <a:r>
              <a:rPr b="1" lang="pl" sz="4800"/>
              <a:t> polegający na przewlekłym drażnieniu danych tkanek, najczęściej nabłonka przez substancje rakotwórcze.</a:t>
            </a:r>
            <a:endParaRPr b="1" sz="4800"/>
          </a:p>
        </p:txBody>
      </p:sp>
      <p:sp>
        <p:nvSpPr>
          <p:cNvPr id="260" name="Google Shape;260;p36"/>
          <p:cNvSpPr txBox="1"/>
          <p:nvPr/>
        </p:nvSpPr>
        <p:spPr>
          <a:xfrm>
            <a:off x="5954100" y="4834400"/>
            <a:ext cx="3189900" cy="2226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000"/>
              <a:t>na podstawie prezentacji lek. med. Arka Szczeciny</a:t>
            </a:r>
            <a:endParaRPr sz="10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37"/>
          <p:cNvSpPr txBox="1"/>
          <p:nvPr>
            <p:ph type="ctrTitle"/>
          </p:nvPr>
        </p:nvSpPr>
        <p:spPr>
          <a:xfrm>
            <a:off x="438397" y="1954497"/>
            <a:ext cx="4145400" cy="83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pl" sz="3600"/>
              <a:t>Tlenek węgla</a:t>
            </a:r>
            <a:endParaRPr sz="3600"/>
          </a:p>
        </p:txBody>
      </p:sp>
      <p:sp>
        <p:nvSpPr>
          <p:cNvPr id="266" name="Google Shape;266;p37"/>
          <p:cNvSpPr txBox="1"/>
          <p:nvPr>
            <p:ph idx="1" type="subTitle"/>
          </p:nvPr>
        </p:nvSpPr>
        <p:spPr>
          <a:xfrm>
            <a:off x="190870" y="2814171"/>
            <a:ext cx="8593500" cy="79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pl"/>
              <a:t>Polistyren</a:t>
            </a:r>
            <a:endParaRPr/>
          </a:p>
        </p:txBody>
      </p:sp>
      <p:sp>
        <p:nvSpPr>
          <p:cNvPr id="267" name="Google Shape;267;p37"/>
          <p:cNvSpPr txBox="1"/>
          <p:nvPr>
            <p:ph idx="1" type="subTitle"/>
          </p:nvPr>
        </p:nvSpPr>
        <p:spPr>
          <a:xfrm>
            <a:off x="1494075" y="1635025"/>
            <a:ext cx="1428300" cy="57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pl"/>
              <a:t>Benzen</a:t>
            </a:r>
            <a:endParaRPr/>
          </a:p>
        </p:txBody>
      </p:sp>
      <p:sp>
        <p:nvSpPr>
          <p:cNvPr id="268" name="Google Shape;268;p37"/>
          <p:cNvSpPr txBox="1"/>
          <p:nvPr>
            <p:ph idx="1" type="subTitle"/>
          </p:nvPr>
        </p:nvSpPr>
        <p:spPr>
          <a:xfrm>
            <a:off x="-123500" y="3549293"/>
            <a:ext cx="2679900" cy="72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pl" sz="3000">
                <a:solidFill>
                  <a:srgbClr val="434343"/>
                </a:solidFill>
              </a:rPr>
              <a:t>Cyjanowodór</a:t>
            </a:r>
            <a:endParaRPr sz="3000">
              <a:solidFill>
                <a:srgbClr val="434343"/>
              </a:solidFill>
            </a:endParaRPr>
          </a:p>
        </p:txBody>
      </p:sp>
      <p:sp>
        <p:nvSpPr>
          <p:cNvPr id="269" name="Google Shape;269;p37"/>
          <p:cNvSpPr txBox="1"/>
          <p:nvPr>
            <p:ph idx="1" type="subTitle"/>
          </p:nvPr>
        </p:nvSpPr>
        <p:spPr>
          <a:xfrm>
            <a:off x="-599517" y="397812"/>
            <a:ext cx="8593500" cy="79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pl"/>
              <a:t>Fosgen</a:t>
            </a:r>
            <a:endParaRPr/>
          </a:p>
        </p:txBody>
      </p:sp>
      <p:sp>
        <p:nvSpPr>
          <p:cNvPr id="270" name="Google Shape;270;p37"/>
          <p:cNvSpPr txBox="1"/>
          <p:nvPr>
            <p:ph idx="1" type="subTitle"/>
          </p:nvPr>
        </p:nvSpPr>
        <p:spPr>
          <a:xfrm>
            <a:off x="-768325" y="2974538"/>
            <a:ext cx="5535900" cy="79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pl"/>
              <a:t>Dwutlenek siarki</a:t>
            </a:r>
            <a:endParaRPr/>
          </a:p>
          <a:p>
            <a:pPr indent="0" lvl="0" marL="0" rtl="0" algn="ctr">
              <a:spcBef>
                <a:spcPts val="0"/>
              </a:spcBef>
              <a:spcAft>
                <a:spcPts val="0"/>
              </a:spcAft>
              <a:buNone/>
            </a:pPr>
            <a:r>
              <a:t/>
            </a:r>
            <a:endParaRPr/>
          </a:p>
        </p:txBody>
      </p:sp>
      <p:sp>
        <p:nvSpPr>
          <p:cNvPr id="271" name="Google Shape;271;p37"/>
          <p:cNvSpPr txBox="1"/>
          <p:nvPr>
            <p:ph idx="1" type="subTitle"/>
          </p:nvPr>
        </p:nvSpPr>
        <p:spPr>
          <a:xfrm>
            <a:off x="3079977" y="1197481"/>
            <a:ext cx="2285400" cy="57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Akroleina</a:t>
            </a:r>
            <a:endParaRPr/>
          </a:p>
        </p:txBody>
      </p:sp>
      <p:sp>
        <p:nvSpPr>
          <p:cNvPr id="272" name="Google Shape;272;p37"/>
          <p:cNvSpPr txBox="1"/>
          <p:nvPr>
            <p:ph type="ctrTitle"/>
          </p:nvPr>
        </p:nvSpPr>
        <p:spPr>
          <a:xfrm>
            <a:off x="4998593" y="2795121"/>
            <a:ext cx="4145400" cy="83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pl"/>
              <a:t>Aldehydy</a:t>
            </a:r>
            <a:endParaRPr/>
          </a:p>
        </p:txBody>
      </p:sp>
      <p:sp>
        <p:nvSpPr>
          <p:cNvPr id="273" name="Google Shape;273;p37"/>
          <p:cNvSpPr txBox="1"/>
          <p:nvPr>
            <p:ph type="ctrTitle"/>
          </p:nvPr>
        </p:nvSpPr>
        <p:spPr>
          <a:xfrm>
            <a:off x="4235035" y="122050"/>
            <a:ext cx="4145400" cy="83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pl"/>
              <a:t>WWA (PAH)</a:t>
            </a:r>
            <a:endParaRPr/>
          </a:p>
        </p:txBody>
      </p:sp>
      <p:sp>
        <p:nvSpPr>
          <p:cNvPr id="274" name="Google Shape;274;p37"/>
          <p:cNvSpPr txBox="1"/>
          <p:nvPr>
            <p:ph type="ctrTitle"/>
          </p:nvPr>
        </p:nvSpPr>
        <p:spPr>
          <a:xfrm>
            <a:off x="190870" y="4149196"/>
            <a:ext cx="4145400" cy="83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pl"/>
              <a:t>Dioksyny</a:t>
            </a:r>
            <a:endParaRPr/>
          </a:p>
        </p:txBody>
      </p:sp>
      <p:sp>
        <p:nvSpPr>
          <p:cNvPr id="275" name="Google Shape;275;p37"/>
          <p:cNvSpPr txBox="1"/>
          <p:nvPr>
            <p:ph idx="1" type="subTitle"/>
          </p:nvPr>
        </p:nvSpPr>
        <p:spPr>
          <a:xfrm>
            <a:off x="2818633" y="2092820"/>
            <a:ext cx="5535900" cy="79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pl"/>
              <a:t>Pyły</a:t>
            </a:r>
            <a:endParaRPr/>
          </a:p>
          <a:p>
            <a:pPr indent="0" lvl="0" marL="0" rtl="0" algn="ctr">
              <a:spcBef>
                <a:spcPts val="0"/>
              </a:spcBef>
              <a:spcAft>
                <a:spcPts val="0"/>
              </a:spcAft>
              <a:buNone/>
            </a:pPr>
            <a:r>
              <a:t/>
            </a:r>
            <a:endParaRPr/>
          </a:p>
        </p:txBody>
      </p:sp>
      <p:sp>
        <p:nvSpPr>
          <p:cNvPr id="276" name="Google Shape;276;p37"/>
          <p:cNvSpPr txBox="1"/>
          <p:nvPr>
            <p:ph idx="1" type="subTitle"/>
          </p:nvPr>
        </p:nvSpPr>
        <p:spPr>
          <a:xfrm>
            <a:off x="4583898" y="4272032"/>
            <a:ext cx="3447900" cy="79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pl"/>
              <a:t>Azbest</a:t>
            </a:r>
            <a:endParaRPr/>
          </a:p>
          <a:p>
            <a:pPr indent="0" lvl="0" marL="0" rtl="0" algn="ctr">
              <a:spcBef>
                <a:spcPts val="0"/>
              </a:spcBef>
              <a:spcAft>
                <a:spcPts val="0"/>
              </a:spcAft>
              <a:buNone/>
            </a:pPr>
            <a:r>
              <a:t/>
            </a:r>
            <a:endParaRPr/>
          </a:p>
        </p:txBody>
      </p:sp>
      <p:sp>
        <p:nvSpPr>
          <p:cNvPr id="277" name="Google Shape;277;p37"/>
          <p:cNvSpPr txBox="1"/>
          <p:nvPr>
            <p:ph idx="1" type="subTitle"/>
          </p:nvPr>
        </p:nvSpPr>
        <p:spPr>
          <a:xfrm>
            <a:off x="50236" y="1566766"/>
            <a:ext cx="4007700" cy="486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solidFill>
                  <a:srgbClr val="000000"/>
                </a:solidFill>
              </a:rPr>
              <a:t>Alkany</a:t>
            </a:r>
            <a:endParaRPr>
              <a:solidFill>
                <a:srgbClr val="000000"/>
              </a:solidFill>
            </a:endParaRPr>
          </a:p>
        </p:txBody>
      </p:sp>
      <p:sp>
        <p:nvSpPr>
          <p:cNvPr id="278" name="Google Shape;278;p37"/>
          <p:cNvSpPr txBox="1"/>
          <p:nvPr>
            <p:ph idx="1" type="subTitle"/>
          </p:nvPr>
        </p:nvSpPr>
        <p:spPr>
          <a:xfrm>
            <a:off x="5827054" y="1020517"/>
            <a:ext cx="8593500" cy="79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Benzo(a)piren</a:t>
            </a:r>
            <a:endParaRPr/>
          </a:p>
        </p:txBody>
      </p:sp>
      <p:sp>
        <p:nvSpPr>
          <p:cNvPr id="279" name="Google Shape;279;p37"/>
          <p:cNvSpPr txBox="1"/>
          <p:nvPr>
            <p:ph idx="1" type="subTitle"/>
          </p:nvPr>
        </p:nvSpPr>
        <p:spPr>
          <a:xfrm>
            <a:off x="5519293" y="2092822"/>
            <a:ext cx="3447900" cy="79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pl" sz="1800">
                <a:solidFill>
                  <a:srgbClr val="666666"/>
                </a:solidFill>
              </a:rPr>
              <a:t>Chlorek winylu</a:t>
            </a:r>
            <a:endParaRPr sz="1800">
              <a:solidFill>
                <a:srgbClr val="666666"/>
              </a:solidFill>
            </a:endParaRPr>
          </a:p>
          <a:p>
            <a:pPr indent="0" lvl="0" marL="0" rtl="0" algn="ctr">
              <a:spcBef>
                <a:spcPts val="0"/>
              </a:spcBef>
              <a:spcAft>
                <a:spcPts val="0"/>
              </a:spcAft>
              <a:buNone/>
            </a:pPr>
            <a:r>
              <a:t/>
            </a:r>
            <a:endParaRPr>
              <a:solidFill>
                <a:srgbClr val="666666"/>
              </a:solidFill>
            </a:endParaRPr>
          </a:p>
        </p:txBody>
      </p:sp>
      <p:sp>
        <p:nvSpPr>
          <p:cNvPr id="280" name="Google Shape;280;p37"/>
          <p:cNvSpPr txBox="1"/>
          <p:nvPr>
            <p:ph idx="1" type="subTitle"/>
          </p:nvPr>
        </p:nvSpPr>
        <p:spPr>
          <a:xfrm>
            <a:off x="4392094" y="3787827"/>
            <a:ext cx="4492800" cy="79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pl"/>
              <a:t>Lotne związki organiczne</a:t>
            </a:r>
            <a:endParaRPr/>
          </a:p>
          <a:p>
            <a:pPr indent="0" lvl="0" marL="0" rtl="0" algn="ctr">
              <a:spcBef>
                <a:spcPts val="0"/>
              </a:spcBef>
              <a:spcAft>
                <a:spcPts val="0"/>
              </a:spcAft>
              <a:buNone/>
            </a:pPr>
            <a:r>
              <a:t/>
            </a:r>
            <a:endParaRPr/>
          </a:p>
        </p:txBody>
      </p:sp>
      <p:sp>
        <p:nvSpPr>
          <p:cNvPr id="281" name="Google Shape;281;p37"/>
          <p:cNvSpPr txBox="1"/>
          <p:nvPr>
            <p:ph type="ctrTitle"/>
          </p:nvPr>
        </p:nvSpPr>
        <p:spPr>
          <a:xfrm>
            <a:off x="3513872" y="1458597"/>
            <a:ext cx="4145400" cy="83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pl" sz="3600"/>
              <a:t>Uniepalniacze</a:t>
            </a:r>
            <a:endParaRPr b="1" sz="3600"/>
          </a:p>
        </p:txBody>
      </p:sp>
      <p:sp>
        <p:nvSpPr>
          <p:cNvPr id="282" name="Google Shape;282;p37"/>
          <p:cNvSpPr txBox="1"/>
          <p:nvPr/>
        </p:nvSpPr>
        <p:spPr>
          <a:xfrm>
            <a:off x="50225" y="0"/>
            <a:ext cx="3366600" cy="102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2400">
                <a:highlight>
                  <a:srgbClr val="FF9900"/>
                </a:highlight>
              </a:rPr>
              <a:t>Substancje szkodliwe występujące w pożarach</a:t>
            </a:r>
            <a:endParaRPr b="1" sz="2400">
              <a:highlight>
                <a:srgbClr val="FF9900"/>
              </a:highlight>
            </a:endParaRPr>
          </a:p>
        </p:txBody>
      </p:sp>
      <p:sp>
        <p:nvSpPr>
          <p:cNvPr id="283" name="Google Shape;283;p37"/>
          <p:cNvSpPr txBox="1"/>
          <p:nvPr>
            <p:ph type="ctrTitle"/>
          </p:nvPr>
        </p:nvSpPr>
        <p:spPr>
          <a:xfrm>
            <a:off x="5827047" y="4233922"/>
            <a:ext cx="4145400" cy="83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pl" sz="3600"/>
              <a:t>(...)</a:t>
            </a:r>
            <a:endParaRPr b="1" sz="36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pic>
        <p:nvPicPr>
          <p:cNvPr id="288" name="Google Shape;288;p38"/>
          <p:cNvPicPr preferRelativeResize="0"/>
          <p:nvPr/>
        </p:nvPicPr>
        <p:blipFill>
          <a:blip r:embed="rId3">
            <a:alphaModFix/>
          </a:blip>
          <a:stretch>
            <a:fillRect/>
          </a:stretch>
        </p:blipFill>
        <p:spPr>
          <a:xfrm>
            <a:off x="0" y="0"/>
            <a:ext cx="9830956" cy="5143500"/>
          </a:xfrm>
          <a:prstGeom prst="rect">
            <a:avLst/>
          </a:prstGeom>
          <a:noFill/>
          <a:ln>
            <a:noFill/>
          </a:ln>
        </p:spPr>
      </p:pic>
      <p:sp>
        <p:nvSpPr>
          <p:cNvPr id="289" name="Google Shape;289;p38"/>
          <p:cNvSpPr txBox="1"/>
          <p:nvPr/>
        </p:nvSpPr>
        <p:spPr>
          <a:xfrm>
            <a:off x="64125" y="138638"/>
            <a:ext cx="4074000" cy="138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l" sz="3000">
                <a:solidFill>
                  <a:srgbClr val="FFFFFF"/>
                </a:solidFill>
              </a:rPr>
              <a:t>“</a:t>
            </a:r>
            <a:r>
              <a:rPr b="1" lang="pl" sz="3000">
                <a:solidFill>
                  <a:srgbClr val="FFFFFF"/>
                </a:solidFill>
              </a:rPr>
              <a:t>Drewno jest przecież naturalne i nieszkodliwe”</a:t>
            </a:r>
            <a:endParaRPr b="1" sz="3000">
              <a:solidFill>
                <a:srgbClr val="FFFFFF"/>
              </a:solidFill>
            </a:endParaRPr>
          </a:p>
        </p:txBody>
      </p:sp>
      <p:sp>
        <p:nvSpPr>
          <p:cNvPr id="290" name="Google Shape;290;p38"/>
          <p:cNvSpPr txBox="1"/>
          <p:nvPr/>
        </p:nvSpPr>
        <p:spPr>
          <a:xfrm>
            <a:off x="6840750" y="4148313"/>
            <a:ext cx="1825500" cy="919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000">
                <a:solidFill>
                  <a:srgbClr val="222222"/>
                </a:solidFill>
              </a:rPr>
              <a:t>1993 EPA Report, A Summary of the Emissions Characterization and Noncancer Respiratory Effects of Wood Smoke</a:t>
            </a:r>
            <a:endParaRPr sz="1000"/>
          </a:p>
        </p:txBody>
      </p:sp>
      <p:sp>
        <p:nvSpPr>
          <p:cNvPr id="291" name="Google Shape;291;p38"/>
          <p:cNvSpPr txBox="1"/>
          <p:nvPr>
            <p:ph type="ctrTitle"/>
          </p:nvPr>
        </p:nvSpPr>
        <p:spPr>
          <a:xfrm>
            <a:off x="4755072" y="644472"/>
            <a:ext cx="4145400" cy="83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pl" sz="3600">
                <a:solidFill>
                  <a:srgbClr val="FF0000"/>
                </a:solidFill>
                <a:highlight>
                  <a:srgbClr val="FF9900"/>
                </a:highlight>
              </a:rPr>
              <a:t>VOC lotne związki organiczne</a:t>
            </a:r>
            <a:endParaRPr sz="3600">
              <a:solidFill>
                <a:srgbClr val="FF0000"/>
              </a:solidFill>
              <a:highlight>
                <a:srgbClr val="FF9900"/>
              </a:highlight>
            </a:endParaRPr>
          </a:p>
        </p:txBody>
      </p:sp>
      <p:sp>
        <p:nvSpPr>
          <p:cNvPr id="292" name="Google Shape;292;p38"/>
          <p:cNvSpPr txBox="1"/>
          <p:nvPr>
            <p:ph type="ctrTitle"/>
          </p:nvPr>
        </p:nvSpPr>
        <p:spPr>
          <a:xfrm>
            <a:off x="64125" y="3027404"/>
            <a:ext cx="4145400" cy="184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pl" sz="3600">
                <a:solidFill>
                  <a:srgbClr val="FF0000"/>
                </a:solidFill>
                <a:highlight>
                  <a:srgbClr val="FF9900"/>
                </a:highlight>
              </a:rPr>
              <a:t>Aldehydy, Furan, Alkilobenzen, Chlorometan</a:t>
            </a:r>
            <a:endParaRPr sz="3600">
              <a:solidFill>
                <a:srgbClr val="FF0000"/>
              </a:solidFill>
              <a:highlight>
                <a:srgbClr val="FF9900"/>
              </a:highlight>
            </a:endParaRPr>
          </a:p>
        </p:txBody>
      </p:sp>
      <p:sp>
        <p:nvSpPr>
          <p:cNvPr id="293" name="Google Shape;293;p38"/>
          <p:cNvSpPr txBox="1"/>
          <p:nvPr>
            <p:ph type="ctrTitle"/>
          </p:nvPr>
        </p:nvSpPr>
        <p:spPr>
          <a:xfrm>
            <a:off x="3889472" y="1324347"/>
            <a:ext cx="4145400" cy="83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pl" sz="3000">
                <a:solidFill>
                  <a:srgbClr val="FF0000"/>
                </a:solidFill>
                <a:highlight>
                  <a:srgbClr val="FF9900"/>
                </a:highlight>
              </a:rPr>
              <a:t>Naftalen i zamienniki</a:t>
            </a:r>
            <a:endParaRPr sz="3000">
              <a:solidFill>
                <a:srgbClr val="FF0000"/>
              </a:solidFill>
              <a:highlight>
                <a:srgbClr val="FF9900"/>
              </a:highlight>
            </a:endParaRPr>
          </a:p>
        </p:txBody>
      </p:sp>
      <p:sp>
        <p:nvSpPr>
          <p:cNvPr id="294" name="Google Shape;294;p38"/>
          <p:cNvSpPr txBox="1"/>
          <p:nvPr>
            <p:ph type="ctrTitle"/>
          </p:nvPr>
        </p:nvSpPr>
        <p:spPr>
          <a:xfrm>
            <a:off x="279847" y="1939085"/>
            <a:ext cx="4145400" cy="83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pl" sz="2400">
                <a:solidFill>
                  <a:srgbClr val="FF0000"/>
                </a:solidFill>
                <a:highlight>
                  <a:srgbClr val="FF9900"/>
                </a:highlight>
              </a:rPr>
              <a:t>Wielopierścieniowe węglowodory aromatyczne</a:t>
            </a:r>
            <a:endParaRPr b="1" sz="2400">
              <a:solidFill>
                <a:srgbClr val="FF0000"/>
              </a:solidFill>
              <a:highlight>
                <a:srgbClr val="FF9900"/>
              </a:highlight>
            </a:endParaRPr>
          </a:p>
        </p:txBody>
      </p:sp>
      <p:sp>
        <p:nvSpPr>
          <p:cNvPr id="295" name="Google Shape;295;p38"/>
          <p:cNvSpPr txBox="1"/>
          <p:nvPr>
            <p:ph type="ctrTitle"/>
          </p:nvPr>
        </p:nvSpPr>
        <p:spPr>
          <a:xfrm>
            <a:off x="3770172" y="2239547"/>
            <a:ext cx="4145400" cy="83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pl" sz="3600">
                <a:solidFill>
                  <a:srgbClr val="FF0000"/>
                </a:solidFill>
                <a:highlight>
                  <a:srgbClr val="FF9900"/>
                </a:highlight>
              </a:rPr>
              <a:t>Alkany, chlor</a:t>
            </a:r>
            <a:endParaRPr sz="3600">
              <a:solidFill>
                <a:srgbClr val="FF0000"/>
              </a:solidFill>
              <a:highlight>
                <a:srgbClr val="FF9900"/>
              </a:highlight>
            </a:endParaRPr>
          </a:p>
        </p:txBody>
      </p:sp>
      <p:pic>
        <p:nvPicPr>
          <p:cNvPr id="296" name="Google Shape;296;p38"/>
          <p:cNvPicPr preferRelativeResize="0"/>
          <p:nvPr/>
        </p:nvPicPr>
        <p:blipFill>
          <a:blip r:embed="rId4">
            <a:alphaModFix/>
          </a:blip>
          <a:stretch>
            <a:fillRect/>
          </a:stretch>
        </p:blipFill>
        <p:spPr>
          <a:xfrm>
            <a:off x="8727900" y="4072322"/>
            <a:ext cx="1103050" cy="1071175"/>
          </a:xfrm>
          <a:prstGeom prst="rect">
            <a:avLst/>
          </a:prstGeom>
          <a:noFill/>
          <a:ln>
            <a:noFill/>
          </a:ln>
        </p:spPr>
      </p:pic>
      <p:sp>
        <p:nvSpPr>
          <p:cNvPr id="297" name="Google Shape;297;p38"/>
          <p:cNvSpPr txBox="1"/>
          <p:nvPr/>
        </p:nvSpPr>
        <p:spPr>
          <a:xfrm>
            <a:off x="5716500" y="3270744"/>
            <a:ext cx="4074000" cy="68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l" sz="3000">
                <a:solidFill>
                  <a:srgbClr val="FFFFFF"/>
                </a:solidFill>
              </a:rPr>
              <a:t>...a to “tylko” drewno</a:t>
            </a:r>
            <a:endParaRPr b="1" sz="3000">
              <a:solidFill>
                <a:srgbClr val="FFFF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39"/>
          <p:cNvSpPr txBox="1"/>
          <p:nvPr>
            <p:ph type="ctrTitle"/>
          </p:nvPr>
        </p:nvSpPr>
        <p:spPr>
          <a:xfrm>
            <a:off x="311700" y="112075"/>
            <a:ext cx="8520600" cy="4832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pl" sz="3600">
                <a:solidFill>
                  <a:srgbClr val="000000"/>
                </a:solidFill>
                <a:highlight>
                  <a:srgbClr val="FFD966"/>
                </a:highlight>
              </a:rPr>
              <a:t>„Rzeczywistość polega na tym, że strażacy </a:t>
            </a:r>
            <a:r>
              <a:rPr b="1" lang="pl" sz="3800">
                <a:solidFill>
                  <a:srgbClr val="000000"/>
                </a:solidFill>
                <a:highlight>
                  <a:srgbClr val="FFD966"/>
                </a:highlight>
              </a:rPr>
              <a:t>częściej</a:t>
            </a:r>
            <a:r>
              <a:rPr b="1" lang="pl" sz="3600">
                <a:solidFill>
                  <a:srgbClr val="000000"/>
                </a:solidFill>
                <a:highlight>
                  <a:srgbClr val="FFD966"/>
                </a:highlight>
              </a:rPr>
              <a:t> narażeni są na materiały niebezpieczne podczas pożarów niż podczas zdarzeń związanych z „czystą chemią” i rozpoznanymi materiałami niebezpiecznymi.”</a:t>
            </a:r>
            <a:endParaRPr b="1" sz="3600">
              <a:solidFill>
                <a:srgbClr val="000000"/>
              </a:solidFill>
              <a:highlight>
                <a:srgbClr val="FFD966"/>
              </a:high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pic>
        <p:nvPicPr>
          <p:cNvPr id="307" name="Google Shape;307;p40"/>
          <p:cNvPicPr preferRelativeResize="0"/>
          <p:nvPr/>
        </p:nvPicPr>
        <p:blipFill>
          <a:blip r:embed="rId3">
            <a:alphaModFix/>
          </a:blip>
          <a:stretch>
            <a:fillRect/>
          </a:stretch>
        </p:blipFill>
        <p:spPr>
          <a:xfrm>
            <a:off x="1399402" y="0"/>
            <a:ext cx="7668397" cy="5143501"/>
          </a:xfrm>
          <a:prstGeom prst="rect">
            <a:avLst/>
          </a:prstGeom>
          <a:noFill/>
          <a:ln>
            <a:noFill/>
          </a:ln>
        </p:spPr>
      </p:pic>
      <p:pic>
        <p:nvPicPr>
          <p:cNvPr id="308" name="Google Shape;308;p40"/>
          <p:cNvPicPr preferRelativeResize="0"/>
          <p:nvPr/>
        </p:nvPicPr>
        <p:blipFill>
          <a:blip r:embed="rId4">
            <a:alphaModFix/>
          </a:blip>
          <a:stretch>
            <a:fillRect/>
          </a:stretch>
        </p:blipFill>
        <p:spPr>
          <a:xfrm>
            <a:off x="88824" y="373450"/>
            <a:ext cx="1100375" cy="981751"/>
          </a:xfrm>
          <a:prstGeom prst="rect">
            <a:avLst/>
          </a:prstGeom>
          <a:noFill/>
          <a:ln>
            <a:noFill/>
          </a:ln>
        </p:spPr>
      </p:pic>
      <p:pic>
        <p:nvPicPr>
          <p:cNvPr id="309" name="Google Shape;309;p40"/>
          <p:cNvPicPr preferRelativeResize="0"/>
          <p:nvPr/>
        </p:nvPicPr>
        <p:blipFill>
          <a:blip r:embed="rId5">
            <a:alphaModFix/>
          </a:blip>
          <a:stretch>
            <a:fillRect/>
          </a:stretch>
        </p:blipFill>
        <p:spPr>
          <a:xfrm>
            <a:off x="88825" y="1572500"/>
            <a:ext cx="1100375" cy="1579493"/>
          </a:xfrm>
          <a:prstGeom prst="rect">
            <a:avLst/>
          </a:prstGeom>
          <a:noFill/>
          <a:ln>
            <a:noFill/>
          </a:ln>
        </p:spPr>
      </p:pic>
      <p:pic>
        <p:nvPicPr>
          <p:cNvPr id="310" name="Google Shape;310;p40"/>
          <p:cNvPicPr preferRelativeResize="0"/>
          <p:nvPr/>
        </p:nvPicPr>
        <p:blipFill>
          <a:blip r:embed="rId6">
            <a:alphaModFix/>
          </a:blip>
          <a:stretch>
            <a:fillRect/>
          </a:stretch>
        </p:blipFill>
        <p:spPr>
          <a:xfrm>
            <a:off x="88832" y="3369300"/>
            <a:ext cx="1897274" cy="1339950"/>
          </a:xfrm>
          <a:prstGeom prst="rect">
            <a:avLst/>
          </a:prstGeom>
          <a:noFill/>
          <a:ln>
            <a:noFill/>
          </a:ln>
        </p:spPr>
      </p:pic>
      <p:sp>
        <p:nvSpPr>
          <p:cNvPr id="311" name="Google Shape;311;p40"/>
          <p:cNvSpPr/>
          <p:nvPr/>
        </p:nvSpPr>
        <p:spPr>
          <a:xfrm>
            <a:off x="1132653" y="83782"/>
            <a:ext cx="360493" cy="9817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9900"/>
                </a:solidFill>
                <a:latin typeface="Arial"/>
              </a:rPr>
              <a:t>1</a:t>
            </a:r>
          </a:p>
        </p:txBody>
      </p:sp>
      <p:sp>
        <p:nvSpPr>
          <p:cNvPr id="312" name="Google Shape;312;p40"/>
          <p:cNvSpPr/>
          <p:nvPr/>
        </p:nvSpPr>
        <p:spPr>
          <a:xfrm>
            <a:off x="845900" y="1513726"/>
            <a:ext cx="647251" cy="9817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9900"/>
                </a:solidFill>
                <a:latin typeface="Arial"/>
              </a:rPr>
              <a:t>2</a:t>
            </a:r>
          </a:p>
        </p:txBody>
      </p:sp>
      <p:sp>
        <p:nvSpPr>
          <p:cNvPr id="313" name="Google Shape;313;p40"/>
          <p:cNvSpPr/>
          <p:nvPr/>
        </p:nvSpPr>
        <p:spPr>
          <a:xfrm>
            <a:off x="1174400" y="3271625"/>
            <a:ext cx="647250" cy="10088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9900"/>
                </a:solidFill>
                <a:latin typeface="Arial"/>
              </a:rPr>
              <a:t>3</a:t>
            </a: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pic>
        <p:nvPicPr>
          <p:cNvPr descr="This video demonstrates how toxins and carcinogens are carried on our PPE, and can contaminate our working environment.  As fire firefighters, proper decontamination is key to limiting our exposure to toxins. &#10;&#10;Video by the SFFD United Fire Service Women for the Women Firefighter Biomonitoring Collaborative." id="318" name="Google Shape;318;p41" title="PPE Pollution EM">
            <a:hlinkClick r:id="rId3"/>
          </p:cNvPr>
          <p:cNvPicPr preferRelativeResize="0"/>
          <p:nvPr/>
        </p:nvPicPr>
        <p:blipFill>
          <a:blip r:embed="rId4">
            <a:alphaModFix/>
          </a:blip>
          <a:stretch>
            <a:fillRect/>
          </a:stretch>
        </p:blipFill>
        <p:spPr>
          <a:xfrm>
            <a:off x="1733550" y="763200"/>
            <a:ext cx="5676900" cy="4257675"/>
          </a:xfrm>
          <a:prstGeom prst="rect">
            <a:avLst/>
          </a:prstGeom>
          <a:noFill/>
          <a:ln>
            <a:noFill/>
          </a:ln>
        </p:spPr>
      </p:pic>
      <p:sp>
        <p:nvSpPr>
          <p:cNvPr id="319" name="Google Shape;319;p41"/>
          <p:cNvSpPr txBox="1"/>
          <p:nvPr/>
        </p:nvSpPr>
        <p:spPr>
          <a:xfrm>
            <a:off x="896550" y="203600"/>
            <a:ext cx="7350900" cy="32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2400"/>
              <a:t>Przenoszenie substancji i kontaminacja wtórna</a:t>
            </a:r>
            <a:endParaRPr b="1" sz="2400"/>
          </a:p>
        </p:txBody>
      </p:sp>
      <p:sp>
        <p:nvSpPr>
          <p:cNvPr id="320" name="Google Shape;320;p41"/>
          <p:cNvSpPr txBox="1"/>
          <p:nvPr/>
        </p:nvSpPr>
        <p:spPr>
          <a:xfrm>
            <a:off x="7843850" y="4280225"/>
            <a:ext cx="1050300" cy="5313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pl" sz="1000"/>
              <a:t>“PPE Pollution EM”</a:t>
            </a:r>
            <a:endParaRPr b="1" sz="1000"/>
          </a:p>
          <a:p>
            <a:pPr indent="0" lvl="0" marL="0" rtl="0" algn="ctr">
              <a:spcBef>
                <a:spcPts val="0"/>
              </a:spcBef>
              <a:spcAft>
                <a:spcPts val="0"/>
              </a:spcAft>
              <a:buNone/>
            </a:pPr>
            <a:r>
              <a:rPr b="1" lang="pl" sz="1000"/>
              <a:t>(YouTube)</a:t>
            </a:r>
            <a:endParaRPr b="1" sz="1000"/>
          </a:p>
        </p:txBody>
      </p:sp>
      <p:sp>
        <p:nvSpPr>
          <p:cNvPr id="321" name="Google Shape;321;p41"/>
          <p:cNvSpPr txBox="1"/>
          <p:nvPr/>
        </p:nvSpPr>
        <p:spPr>
          <a:xfrm>
            <a:off x="110225" y="4068275"/>
            <a:ext cx="1408200" cy="95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100" u="sng">
                <a:solidFill>
                  <a:schemeClr val="hlink"/>
                </a:solidFill>
                <a:hlinkClick r:id="rId5"/>
              </a:rPr>
              <a:t>https://www.youtube.com/watch?v=RR9n9l1VzH0</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5"/>
          <p:cNvSpPr txBox="1"/>
          <p:nvPr>
            <p:ph type="ctrTitle"/>
          </p:nvPr>
        </p:nvSpPr>
        <p:spPr>
          <a:xfrm>
            <a:off x="311700" y="0"/>
            <a:ext cx="8520600" cy="181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pl"/>
              <a:t>Większość slajdów zawiera notatki dla prowadzącego</a:t>
            </a:r>
            <a:endParaRPr/>
          </a:p>
        </p:txBody>
      </p:sp>
      <p:pic>
        <p:nvPicPr>
          <p:cNvPr id="67" name="Google Shape;67;p15"/>
          <p:cNvPicPr preferRelativeResize="0"/>
          <p:nvPr/>
        </p:nvPicPr>
        <p:blipFill>
          <a:blip r:embed="rId3">
            <a:alphaModFix/>
          </a:blip>
          <a:stretch>
            <a:fillRect/>
          </a:stretch>
        </p:blipFill>
        <p:spPr>
          <a:xfrm>
            <a:off x="973375" y="1748175"/>
            <a:ext cx="7197251" cy="31737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pic>
        <p:nvPicPr>
          <p:cNvPr id="326" name="Google Shape;326;p42"/>
          <p:cNvPicPr preferRelativeResize="0"/>
          <p:nvPr/>
        </p:nvPicPr>
        <p:blipFill>
          <a:blip r:embed="rId3">
            <a:alphaModFix/>
          </a:blip>
          <a:stretch>
            <a:fillRect/>
          </a:stretch>
        </p:blipFill>
        <p:spPr>
          <a:xfrm>
            <a:off x="0" y="-90350"/>
            <a:ext cx="9143999" cy="5335250"/>
          </a:xfrm>
          <a:prstGeom prst="rect">
            <a:avLst/>
          </a:prstGeom>
          <a:noFill/>
          <a:ln>
            <a:noFill/>
          </a:ln>
        </p:spPr>
      </p:pic>
      <p:pic>
        <p:nvPicPr>
          <p:cNvPr id="327" name="Google Shape;327;p42"/>
          <p:cNvPicPr preferRelativeResize="0"/>
          <p:nvPr/>
        </p:nvPicPr>
        <p:blipFill>
          <a:blip r:embed="rId4">
            <a:alphaModFix/>
          </a:blip>
          <a:stretch>
            <a:fillRect/>
          </a:stretch>
        </p:blipFill>
        <p:spPr>
          <a:xfrm rot="424912">
            <a:off x="3046024" y="786350"/>
            <a:ext cx="5434873" cy="4501100"/>
          </a:xfrm>
          <a:prstGeom prst="rect">
            <a:avLst/>
          </a:prstGeom>
          <a:noFill/>
          <a:ln>
            <a:noFill/>
          </a:ln>
        </p:spPr>
      </p:pic>
      <p:sp>
        <p:nvSpPr>
          <p:cNvPr id="328" name="Google Shape;328;p42"/>
          <p:cNvSpPr txBox="1"/>
          <p:nvPr/>
        </p:nvSpPr>
        <p:spPr>
          <a:xfrm>
            <a:off x="0" y="0"/>
            <a:ext cx="2721000" cy="328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l" sz="2050">
                <a:solidFill>
                  <a:srgbClr val="252525"/>
                </a:solidFill>
                <a:highlight>
                  <a:srgbClr val="FFFFFF"/>
                </a:highlight>
                <a:latin typeface="Georgia"/>
                <a:ea typeface="Georgia"/>
                <a:cs typeface="Georgia"/>
                <a:sym typeface="Georgia"/>
              </a:rPr>
              <a:t>Gdy</a:t>
            </a:r>
            <a:r>
              <a:rPr lang="pl" sz="2050">
                <a:solidFill>
                  <a:srgbClr val="252525"/>
                </a:solidFill>
                <a:highlight>
                  <a:srgbClr val="FFFFFF"/>
                </a:highlight>
                <a:latin typeface="Georgia"/>
                <a:ea typeface="Georgia"/>
                <a:cs typeface="Georgia"/>
                <a:sym typeface="Georgia"/>
              </a:rPr>
              <a:t> </a:t>
            </a:r>
            <a:r>
              <a:rPr b="1" lang="pl" sz="2050">
                <a:solidFill>
                  <a:srgbClr val="252525"/>
                </a:solidFill>
                <a:highlight>
                  <a:srgbClr val="FFFFFF"/>
                </a:highlight>
                <a:latin typeface="Georgia"/>
                <a:ea typeface="Georgia"/>
                <a:cs typeface="Georgia"/>
                <a:sym typeface="Georgia"/>
              </a:rPr>
              <a:t>podniesiemy temperaturę powierzchni skóry o </a:t>
            </a:r>
            <a:r>
              <a:rPr b="1" lang="pl" sz="2400">
                <a:solidFill>
                  <a:srgbClr val="FF6900"/>
                </a:solidFill>
                <a:highlight>
                  <a:srgbClr val="FFFFFF"/>
                </a:highlight>
                <a:latin typeface="Georgia"/>
                <a:ea typeface="Georgia"/>
                <a:cs typeface="Georgia"/>
                <a:sym typeface="Georgia"/>
              </a:rPr>
              <a:t>5 stopni</a:t>
            </a:r>
            <a:r>
              <a:rPr lang="pl" sz="2400">
                <a:solidFill>
                  <a:srgbClr val="252525"/>
                </a:solidFill>
                <a:highlight>
                  <a:srgbClr val="FFFFFF"/>
                </a:highlight>
                <a:latin typeface="Georgia"/>
                <a:ea typeface="Georgia"/>
                <a:cs typeface="Georgia"/>
                <a:sym typeface="Georgia"/>
              </a:rPr>
              <a:t> </a:t>
            </a:r>
            <a:r>
              <a:rPr b="1" lang="pl" sz="2050">
                <a:solidFill>
                  <a:srgbClr val="252525"/>
                </a:solidFill>
                <a:highlight>
                  <a:srgbClr val="FFFFFF"/>
                </a:highlight>
                <a:latin typeface="Georgia"/>
                <a:ea typeface="Georgia"/>
                <a:cs typeface="Georgia"/>
                <a:sym typeface="Georgia"/>
              </a:rPr>
              <a:t>Celsjusza</a:t>
            </a:r>
            <a:r>
              <a:rPr lang="pl" sz="2050">
                <a:solidFill>
                  <a:srgbClr val="252525"/>
                </a:solidFill>
                <a:highlight>
                  <a:srgbClr val="FFFFFF"/>
                </a:highlight>
                <a:latin typeface="Georgia"/>
                <a:ea typeface="Georgia"/>
                <a:cs typeface="Georgia"/>
                <a:sym typeface="Georgia"/>
              </a:rPr>
              <a:t>, </a:t>
            </a:r>
            <a:r>
              <a:rPr b="1" lang="pl" sz="2050">
                <a:solidFill>
                  <a:srgbClr val="252525"/>
                </a:solidFill>
                <a:highlight>
                  <a:srgbClr val="FFFFFF"/>
                </a:highlight>
                <a:latin typeface="Georgia"/>
                <a:ea typeface="Georgia"/>
                <a:cs typeface="Georgia"/>
                <a:sym typeface="Georgia"/>
              </a:rPr>
              <a:t>to jej</a:t>
            </a:r>
            <a:r>
              <a:rPr lang="pl" sz="2050">
                <a:solidFill>
                  <a:srgbClr val="252525"/>
                </a:solidFill>
                <a:highlight>
                  <a:srgbClr val="FFFFFF"/>
                </a:highlight>
                <a:latin typeface="Georgia"/>
                <a:ea typeface="Georgia"/>
                <a:cs typeface="Georgia"/>
                <a:sym typeface="Georgia"/>
              </a:rPr>
              <a:t> </a:t>
            </a:r>
            <a:r>
              <a:rPr b="1" lang="pl" sz="2050">
                <a:solidFill>
                  <a:srgbClr val="252525"/>
                </a:solidFill>
                <a:highlight>
                  <a:srgbClr val="FFFFFF"/>
                </a:highlight>
                <a:latin typeface="Georgia"/>
                <a:ea typeface="Georgia"/>
                <a:cs typeface="Georgia"/>
                <a:sym typeface="Georgia"/>
              </a:rPr>
              <a:t>przenikalność rośnie</a:t>
            </a:r>
            <a:r>
              <a:rPr lang="pl" sz="2050">
                <a:solidFill>
                  <a:srgbClr val="252525"/>
                </a:solidFill>
                <a:highlight>
                  <a:srgbClr val="FFFFFF"/>
                </a:highlight>
                <a:latin typeface="Georgia"/>
                <a:ea typeface="Georgia"/>
                <a:cs typeface="Georgia"/>
                <a:sym typeface="Georgia"/>
              </a:rPr>
              <a:t> </a:t>
            </a:r>
            <a:r>
              <a:rPr b="1" lang="pl" sz="2050">
                <a:solidFill>
                  <a:srgbClr val="252525"/>
                </a:solidFill>
                <a:highlight>
                  <a:srgbClr val="FFFFFF"/>
                </a:highlight>
                <a:latin typeface="Georgia"/>
                <a:ea typeface="Georgia"/>
                <a:cs typeface="Georgia"/>
                <a:sym typeface="Georgia"/>
              </a:rPr>
              <a:t>o </a:t>
            </a:r>
            <a:r>
              <a:rPr b="1" lang="pl" sz="4800">
                <a:solidFill>
                  <a:srgbClr val="FF6900"/>
                </a:solidFill>
                <a:highlight>
                  <a:srgbClr val="FFFFFF"/>
                </a:highlight>
                <a:latin typeface="Georgia"/>
                <a:ea typeface="Georgia"/>
                <a:cs typeface="Georgia"/>
                <a:sym typeface="Georgia"/>
              </a:rPr>
              <a:t>400%</a:t>
            </a:r>
            <a:endParaRPr sz="4800"/>
          </a:p>
        </p:txBody>
      </p:sp>
      <p:pic>
        <p:nvPicPr>
          <p:cNvPr id="329" name="Google Shape;329;p42"/>
          <p:cNvPicPr preferRelativeResize="0"/>
          <p:nvPr/>
        </p:nvPicPr>
        <p:blipFill>
          <a:blip r:embed="rId5">
            <a:alphaModFix/>
          </a:blip>
          <a:stretch>
            <a:fillRect/>
          </a:stretch>
        </p:blipFill>
        <p:spPr>
          <a:xfrm>
            <a:off x="8063071" y="-90350"/>
            <a:ext cx="1080925" cy="1450600"/>
          </a:xfrm>
          <a:prstGeom prst="rect">
            <a:avLst/>
          </a:prstGeom>
          <a:noFill/>
          <a:ln>
            <a:noFill/>
          </a:ln>
        </p:spPr>
      </p:pic>
      <p:sp>
        <p:nvSpPr>
          <p:cNvPr id="330" name="Google Shape;330;p42"/>
          <p:cNvSpPr txBox="1"/>
          <p:nvPr/>
        </p:nvSpPr>
        <p:spPr>
          <a:xfrm>
            <a:off x="8284125" y="1604675"/>
            <a:ext cx="379200" cy="50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331" name="Google Shape;331;p42"/>
          <p:cNvCxnSpPr/>
          <p:nvPr/>
        </p:nvCxnSpPr>
        <p:spPr>
          <a:xfrm flipH="1" rot="10800000">
            <a:off x="3948100" y="3147475"/>
            <a:ext cx="1469700" cy="1041900"/>
          </a:xfrm>
          <a:prstGeom prst="straightConnector1">
            <a:avLst/>
          </a:prstGeom>
          <a:noFill/>
          <a:ln cap="flat" cmpd="sng" w="76200">
            <a:solidFill>
              <a:srgbClr val="FF0000"/>
            </a:solidFill>
            <a:prstDash val="solid"/>
            <a:round/>
            <a:headEnd len="med" w="med" type="none"/>
            <a:tailEnd len="med" w="med" type="triangle"/>
          </a:ln>
        </p:spPr>
      </p:cxnSp>
      <p:cxnSp>
        <p:nvCxnSpPr>
          <p:cNvPr id="332" name="Google Shape;332;p42"/>
          <p:cNvCxnSpPr/>
          <p:nvPr/>
        </p:nvCxnSpPr>
        <p:spPr>
          <a:xfrm rot="10800000">
            <a:off x="7193225" y="3147475"/>
            <a:ext cx="1229400" cy="1613400"/>
          </a:xfrm>
          <a:prstGeom prst="straightConnector1">
            <a:avLst/>
          </a:prstGeom>
          <a:noFill/>
          <a:ln cap="flat" cmpd="sng" w="76200">
            <a:solidFill>
              <a:srgbClr val="FF0000"/>
            </a:solidFill>
            <a:prstDash val="solid"/>
            <a:round/>
            <a:headEnd len="med" w="med" type="none"/>
            <a:tailEnd len="med" w="med" type="triangle"/>
          </a:ln>
        </p:spPr>
      </p:cxnSp>
      <p:cxnSp>
        <p:nvCxnSpPr>
          <p:cNvPr id="333" name="Google Shape;333;p42"/>
          <p:cNvCxnSpPr/>
          <p:nvPr/>
        </p:nvCxnSpPr>
        <p:spPr>
          <a:xfrm>
            <a:off x="3564250" y="1173475"/>
            <a:ext cx="1765500" cy="1063800"/>
          </a:xfrm>
          <a:prstGeom prst="straightConnector1">
            <a:avLst/>
          </a:prstGeom>
          <a:noFill/>
          <a:ln cap="flat" cmpd="sng" w="76200">
            <a:solidFill>
              <a:srgbClr val="FF0000"/>
            </a:solidFill>
            <a:prstDash val="solid"/>
            <a:round/>
            <a:headEnd len="med" w="med" type="none"/>
            <a:tailEnd len="med" w="med" type="triangl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sp>
        <p:nvSpPr>
          <p:cNvPr id="338" name="Google Shape;338;p43"/>
          <p:cNvSpPr txBox="1"/>
          <p:nvPr>
            <p:ph idx="1" type="subTitle"/>
          </p:nvPr>
        </p:nvSpPr>
        <p:spPr>
          <a:xfrm>
            <a:off x="59700" y="-113175"/>
            <a:ext cx="9003600" cy="3588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pl" sz="4800">
                <a:solidFill>
                  <a:schemeClr val="dk1"/>
                </a:solidFill>
              </a:rPr>
              <a:t>Przenikanie cząstek przez ŚOI</a:t>
            </a:r>
            <a:endParaRPr sz="2400">
              <a:solidFill>
                <a:schemeClr val="dk1"/>
              </a:solidFill>
              <a:highlight>
                <a:srgbClr val="FFFFFF"/>
              </a:highlight>
              <a:latin typeface="Georgia"/>
              <a:ea typeface="Georgia"/>
              <a:cs typeface="Georgia"/>
              <a:sym typeface="Georgia"/>
            </a:endParaRPr>
          </a:p>
          <a:p>
            <a:pPr indent="0" lvl="0" marL="0" rtl="0" algn="ctr">
              <a:spcBef>
                <a:spcPts val="0"/>
              </a:spcBef>
              <a:spcAft>
                <a:spcPts val="0"/>
              </a:spcAft>
              <a:buNone/>
            </a:pPr>
            <a:r>
              <a:rPr lang="pl" sz="2200">
                <a:solidFill>
                  <a:schemeClr val="dk1"/>
                </a:solidFill>
                <a:highlight>
                  <a:srgbClr val="FFFFFF"/>
                </a:highlight>
                <a:latin typeface="Georgia"/>
                <a:ea typeface="Georgia"/>
                <a:cs typeface="Georgia"/>
                <a:sym typeface="Georgia"/>
              </a:rPr>
              <a:t>W 2015 rorku The International Association of Firefighters wraz z Jeffrey Stull’em z IPP inc. przeprowadzili badania skuteczności przenikania przez ubrania strażaka </a:t>
            </a:r>
            <a:r>
              <a:rPr b="1" lang="pl" sz="2200">
                <a:solidFill>
                  <a:srgbClr val="FF9900"/>
                </a:solidFill>
                <a:highlight>
                  <a:srgbClr val="FFFFFF"/>
                </a:highlight>
                <a:latin typeface="Georgia"/>
                <a:ea typeface="Georgia"/>
                <a:cs typeface="Georgia"/>
                <a:sym typeface="Georgia"/>
              </a:rPr>
              <a:t>aerozolu fluorescencyjnego</a:t>
            </a:r>
            <a:r>
              <a:rPr lang="pl" sz="2200">
                <a:solidFill>
                  <a:schemeClr val="dk1"/>
                </a:solidFill>
                <a:highlight>
                  <a:srgbClr val="FFFFFF"/>
                </a:highlight>
                <a:latin typeface="Georgia"/>
                <a:ea typeface="Georgia"/>
                <a:cs typeface="Georgia"/>
                <a:sym typeface="Georgia"/>
              </a:rPr>
              <a:t> (był to proszek krzemionkowy o wysokiemu stężeniu cząstek oznakowany znacznikiem fluorescencyjnym. Jego wielkość wynosiła pomiędzy </a:t>
            </a:r>
            <a:r>
              <a:rPr b="1" lang="pl" sz="2200">
                <a:solidFill>
                  <a:srgbClr val="FF9900"/>
                </a:solidFill>
                <a:highlight>
                  <a:srgbClr val="FFFFFF"/>
                </a:highlight>
                <a:latin typeface="Georgia"/>
                <a:ea typeface="Georgia"/>
                <a:cs typeface="Georgia"/>
                <a:sym typeface="Georgia"/>
              </a:rPr>
              <a:t>0,1 do 10 mikronów</a:t>
            </a:r>
            <a:r>
              <a:rPr lang="pl" sz="2200">
                <a:solidFill>
                  <a:schemeClr val="dk1"/>
                </a:solidFill>
                <a:highlight>
                  <a:srgbClr val="FFFFFF"/>
                </a:highlight>
                <a:latin typeface="Georgia"/>
                <a:ea typeface="Georgia"/>
                <a:cs typeface="Georgia"/>
                <a:sym typeface="Georgia"/>
              </a:rPr>
              <a:t>). Miał odpowiadać czynnikom szkodliwym zawartym w dymie.</a:t>
            </a:r>
            <a:endParaRPr sz="2200">
              <a:solidFill>
                <a:schemeClr val="dk1"/>
              </a:solidFill>
              <a:highlight>
                <a:srgbClr val="FFFFFF"/>
              </a:highlight>
              <a:latin typeface="Georgia"/>
              <a:ea typeface="Georgia"/>
              <a:cs typeface="Georgia"/>
              <a:sym typeface="Georgia"/>
            </a:endParaRPr>
          </a:p>
          <a:p>
            <a:pPr indent="0" lvl="0" marL="0" rtl="0" algn="ctr">
              <a:spcBef>
                <a:spcPts val="0"/>
              </a:spcBef>
              <a:spcAft>
                <a:spcPts val="0"/>
              </a:spcAft>
              <a:buNone/>
            </a:pPr>
            <a:r>
              <a:t/>
            </a:r>
            <a:endParaRPr sz="2200">
              <a:solidFill>
                <a:schemeClr val="dk1"/>
              </a:solidFill>
              <a:highlight>
                <a:srgbClr val="FFFFFF"/>
              </a:highlight>
              <a:latin typeface="Georgia"/>
              <a:ea typeface="Georgia"/>
              <a:cs typeface="Georgia"/>
              <a:sym typeface="Georgia"/>
            </a:endParaRPr>
          </a:p>
          <a:p>
            <a:pPr indent="0" lvl="0" marL="0" rtl="0" algn="ctr">
              <a:spcBef>
                <a:spcPts val="0"/>
              </a:spcBef>
              <a:spcAft>
                <a:spcPts val="0"/>
              </a:spcAft>
              <a:buNone/>
            </a:pPr>
            <a:r>
              <a:rPr lang="pl" sz="2200">
                <a:solidFill>
                  <a:schemeClr val="dk1"/>
                </a:solidFill>
                <a:highlight>
                  <a:srgbClr val="FFFFFF"/>
                </a:highlight>
                <a:latin typeface="Georgia"/>
                <a:ea typeface="Georgia"/>
                <a:cs typeface="Georgia"/>
                <a:sym typeface="Georgia"/>
              </a:rPr>
              <a:t>Testowany strażak przed testem poddał się dokładnemu myciu pod prysznicem. Przez 30 minut (co odpowiadało trwającemu </a:t>
            </a:r>
            <a:r>
              <a:rPr b="1" lang="pl" sz="2200">
                <a:solidFill>
                  <a:srgbClr val="FF9900"/>
                </a:solidFill>
                <a:highlight>
                  <a:srgbClr val="FFFFFF"/>
                </a:highlight>
                <a:latin typeface="Georgia"/>
                <a:ea typeface="Georgia"/>
                <a:cs typeface="Georgia"/>
                <a:sym typeface="Georgia"/>
              </a:rPr>
              <a:t>30 minut pożarowi</a:t>
            </a:r>
            <a:r>
              <a:rPr lang="pl" sz="2200">
                <a:solidFill>
                  <a:schemeClr val="dk1"/>
                </a:solidFill>
                <a:highlight>
                  <a:srgbClr val="FFFFFF"/>
                </a:highlight>
                <a:latin typeface="Georgia"/>
                <a:ea typeface="Georgia"/>
                <a:cs typeface="Georgia"/>
                <a:sym typeface="Georgia"/>
              </a:rPr>
              <a:t>) strażak wykonywał ćwiczenia w pomieszczeniu w którym panowała temperatura około 70 stopni C, przy 50% wilgotności względnej. Po 30 minutach wykonano „pomiar”.</a:t>
            </a:r>
            <a:endParaRPr sz="22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pic>
        <p:nvPicPr>
          <p:cNvPr id="343" name="Google Shape;343;p44"/>
          <p:cNvPicPr preferRelativeResize="0"/>
          <p:nvPr/>
        </p:nvPicPr>
        <p:blipFill>
          <a:blip r:embed="rId3">
            <a:alphaModFix/>
          </a:blip>
          <a:stretch>
            <a:fillRect/>
          </a:stretch>
        </p:blipFill>
        <p:spPr>
          <a:xfrm>
            <a:off x="5734050" y="0"/>
            <a:ext cx="3409950" cy="2571750"/>
          </a:xfrm>
          <a:prstGeom prst="rect">
            <a:avLst/>
          </a:prstGeom>
          <a:noFill/>
          <a:ln>
            <a:noFill/>
          </a:ln>
        </p:spPr>
      </p:pic>
      <p:pic>
        <p:nvPicPr>
          <p:cNvPr id="344" name="Google Shape;344;p44"/>
          <p:cNvPicPr preferRelativeResize="0"/>
          <p:nvPr/>
        </p:nvPicPr>
        <p:blipFill>
          <a:blip r:embed="rId4">
            <a:alphaModFix/>
          </a:blip>
          <a:stretch>
            <a:fillRect/>
          </a:stretch>
        </p:blipFill>
        <p:spPr>
          <a:xfrm>
            <a:off x="81825" y="2862225"/>
            <a:ext cx="3409950" cy="2266950"/>
          </a:xfrm>
          <a:prstGeom prst="rect">
            <a:avLst/>
          </a:prstGeom>
          <a:noFill/>
          <a:ln>
            <a:noFill/>
          </a:ln>
        </p:spPr>
      </p:pic>
      <p:pic>
        <p:nvPicPr>
          <p:cNvPr id="345" name="Google Shape;345;p44"/>
          <p:cNvPicPr preferRelativeResize="0"/>
          <p:nvPr/>
        </p:nvPicPr>
        <p:blipFill>
          <a:blip r:embed="rId5">
            <a:alphaModFix/>
          </a:blip>
          <a:stretch>
            <a:fillRect/>
          </a:stretch>
        </p:blipFill>
        <p:spPr>
          <a:xfrm>
            <a:off x="3655575" y="2881275"/>
            <a:ext cx="3319961" cy="2228850"/>
          </a:xfrm>
          <a:prstGeom prst="rect">
            <a:avLst/>
          </a:prstGeom>
          <a:noFill/>
          <a:ln>
            <a:noFill/>
          </a:ln>
        </p:spPr>
      </p:pic>
      <p:pic>
        <p:nvPicPr>
          <p:cNvPr id="346" name="Google Shape;346;p44"/>
          <p:cNvPicPr preferRelativeResize="0"/>
          <p:nvPr/>
        </p:nvPicPr>
        <p:blipFill>
          <a:blip r:embed="rId6">
            <a:alphaModFix/>
          </a:blip>
          <a:stretch>
            <a:fillRect/>
          </a:stretch>
        </p:blipFill>
        <p:spPr>
          <a:xfrm>
            <a:off x="0" y="0"/>
            <a:ext cx="5805099" cy="2729800"/>
          </a:xfrm>
          <a:prstGeom prst="rect">
            <a:avLst/>
          </a:prstGeom>
          <a:noFill/>
          <a:ln>
            <a:noFill/>
          </a:ln>
        </p:spPr>
      </p:pic>
      <p:pic>
        <p:nvPicPr>
          <p:cNvPr id="347" name="Google Shape;347;p44"/>
          <p:cNvPicPr preferRelativeResize="0"/>
          <p:nvPr/>
        </p:nvPicPr>
        <p:blipFill>
          <a:blip r:embed="rId7">
            <a:alphaModFix/>
          </a:blip>
          <a:stretch>
            <a:fillRect/>
          </a:stretch>
        </p:blipFill>
        <p:spPr>
          <a:xfrm>
            <a:off x="7707950" y="4038947"/>
            <a:ext cx="1103050" cy="1071175"/>
          </a:xfrm>
          <a:prstGeom prst="rect">
            <a:avLst/>
          </a:prstGeom>
          <a:noFill/>
          <a:ln>
            <a:noFill/>
          </a:ln>
        </p:spPr>
      </p:pic>
      <p:sp>
        <p:nvSpPr>
          <p:cNvPr id="348" name="Google Shape;348;p44"/>
          <p:cNvSpPr txBox="1"/>
          <p:nvPr/>
        </p:nvSpPr>
        <p:spPr>
          <a:xfrm>
            <a:off x="7651225" y="2947600"/>
            <a:ext cx="1216500" cy="980400"/>
          </a:xfrm>
          <a:prstGeom prst="rect">
            <a:avLst/>
          </a:prstGeom>
          <a:solidFill>
            <a:srgbClr val="F3F3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l"/>
              <a:t>Fluorescent Aerosol Screening Test</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pic>
        <p:nvPicPr>
          <p:cNvPr id="353" name="Google Shape;353;p45"/>
          <p:cNvPicPr preferRelativeResize="0"/>
          <p:nvPr/>
        </p:nvPicPr>
        <p:blipFill>
          <a:blip r:embed="rId3">
            <a:alphaModFix/>
          </a:blip>
          <a:stretch>
            <a:fillRect/>
          </a:stretch>
        </p:blipFill>
        <p:spPr>
          <a:xfrm>
            <a:off x="0" y="0"/>
            <a:ext cx="9144000" cy="5143513"/>
          </a:xfrm>
          <a:prstGeom prst="rect">
            <a:avLst/>
          </a:prstGeom>
          <a:noFill/>
          <a:ln>
            <a:noFill/>
          </a:ln>
        </p:spPr>
      </p:pic>
      <p:sp>
        <p:nvSpPr>
          <p:cNvPr id="354" name="Google Shape;354;p45"/>
          <p:cNvSpPr txBox="1"/>
          <p:nvPr>
            <p:ph idx="1" type="subTitle"/>
          </p:nvPr>
        </p:nvSpPr>
        <p:spPr>
          <a:xfrm>
            <a:off x="4215100" y="53350"/>
            <a:ext cx="4929000" cy="514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pl" sz="2050">
                <a:solidFill>
                  <a:srgbClr val="252525"/>
                </a:solidFill>
                <a:highlight>
                  <a:srgbClr val="FFFFFF"/>
                </a:highlight>
                <a:latin typeface="Georgia"/>
                <a:ea typeface="Georgia"/>
                <a:cs typeface="Georgia"/>
                <a:sym typeface="Georgia"/>
              </a:rPr>
              <a:t>Na </a:t>
            </a:r>
            <a:r>
              <a:rPr b="1" lang="pl" sz="2050">
                <a:solidFill>
                  <a:srgbClr val="FF9900"/>
                </a:solidFill>
                <a:highlight>
                  <a:srgbClr val="FFFFFF"/>
                </a:highlight>
                <a:latin typeface="Georgia"/>
                <a:ea typeface="Georgia"/>
                <a:cs typeface="Georgia"/>
                <a:sym typeface="Georgia"/>
              </a:rPr>
              <a:t>szyi, policzkach, uszach i włosach</a:t>
            </a:r>
            <a:r>
              <a:rPr lang="pl" sz="2050">
                <a:solidFill>
                  <a:srgbClr val="252525"/>
                </a:solidFill>
                <a:highlight>
                  <a:srgbClr val="FFFFFF"/>
                </a:highlight>
                <a:latin typeface="Georgia"/>
                <a:ea typeface="Georgia"/>
                <a:cs typeface="Georgia"/>
                <a:sym typeface="Georgia"/>
              </a:rPr>
              <a:t> pojawiły się bardzo duże ilości aerozolu, który z łatwością przenikał przez kominiarkę.</a:t>
            </a:r>
            <a:endParaRPr sz="2050">
              <a:solidFill>
                <a:srgbClr val="252525"/>
              </a:solidFill>
              <a:highlight>
                <a:srgbClr val="FFFFFF"/>
              </a:highlight>
              <a:latin typeface="Georgia"/>
              <a:ea typeface="Georgia"/>
              <a:cs typeface="Georgia"/>
              <a:sym typeface="Georgia"/>
            </a:endParaRPr>
          </a:p>
          <a:p>
            <a:pPr indent="0" lvl="0" marL="0" rtl="0" algn="ctr">
              <a:spcBef>
                <a:spcPts val="0"/>
              </a:spcBef>
              <a:spcAft>
                <a:spcPts val="0"/>
              </a:spcAft>
              <a:buNone/>
            </a:pPr>
            <a:r>
              <a:rPr lang="pl" sz="2050">
                <a:solidFill>
                  <a:srgbClr val="252525"/>
                </a:solidFill>
                <a:highlight>
                  <a:srgbClr val="FFFFFF"/>
                </a:highlight>
                <a:latin typeface="Georgia"/>
                <a:ea typeface="Georgia"/>
                <a:cs typeface="Georgia"/>
                <a:sym typeface="Georgia"/>
              </a:rPr>
              <a:t>Ciemne pasma poniżej uszu były względnie czystymi obszarami dlatego, że zostały przykryte paskami napinającymi.</a:t>
            </a:r>
            <a:endParaRPr sz="2050">
              <a:solidFill>
                <a:srgbClr val="252525"/>
              </a:solidFill>
              <a:highlight>
                <a:srgbClr val="FFFFFF"/>
              </a:highlight>
              <a:latin typeface="Georgia"/>
              <a:ea typeface="Georgia"/>
              <a:cs typeface="Georgia"/>
              <a:sym typeface="Georgia"/>
            </a:endParaRPr>
          </a:p>
          <a:p>
            <a:pPr indent="0" lvl="0" marL="0" rtl="0" algn="ctr">
              <a:spcBef>
                <a:spcPts val="0"/>
              </a:spcBef>
              <a:spcAft>
                <a:spcPts val="0"/>
              </a:spcAft>
              <a:buNone/>
            </a:pPr>
            <a:r>
              <a:rPr lang="pl" sz="2050">
                <a:solidFill>
                  <a:srgbClr val="252525"/>
                </a:solidFill>
                <a:highlight>
                  <a:srgbClr val="FFFFFF"/>
                </a:highlight>
                <a:latin typeface="Georgia"/>
                <a:ea typeface="Georgia"/>
                <a:cs typeface="Georgia"/>
                <a:sym typeface="Georgia"/>
              </a:rPr>
              <a:t>Znacząco skontaminowany był też </a:t>
            </a:r>
            <a:r>
              <a:rPr b="1" lang="pl" sz="2050">
                <a:solidFill>
                  <a:srgbClr val="FF9900"/>
                </a:solidFill>
                <a:highlight>
                  <a:srgbClr val="FFFFFF"/>
                </a:highlight>
                <a:latin typeface="Georgia"/>
                <a:ea typeface="Georgia"/>
                <a:cs typeface="Georgia"/>
                <a:sym typeface="Georgia"/>
              </a:rPr>
              <a:t>brzuch</a:t>
            </a:r>
            <a:r>
              <a:rPr lang="pl" sz="2050">
                <a:solidFill>
                  <a:srgbClr val="252525"/>
                </a:solidFill>
                <a:highlight>
                  <a:srgbClr val="FFFFFF"/>
                </a:highlight>
                <a:latin typeface="Georgia"/>
                <a:ea typeface="Georgia"/>
                <a:cs typeface="Georgia"/>
                <a:sym typeface="Georgia"/>
              </a:rPr>
              <a:t> (wolna przestrzeń między kurtką, a spodniami). Dodatkowo silnie zabrudzone były </a:t>
            </a:r>
            <a:r>
              <a:rPr b="1" lang="pl" sz="2050">
                <a:solidFill>
                  <a:srgbClr val="FF9900"/>
                </a:solidFill>
                <a:highlight>
                  <a:srgbClr val="FFFFFF"/>
                </a:highlight>
                <a:latin typeface="Georgia"/>
                <a:ea typeface="Georgia"/>
                <a:cs typeface="Georgia"/>
                <a:sym typeface="Georgia"/>
              </a:rPr>
              <a:t>nadgarstki oraz dłonie</a:t>
            </a:r>
            <a:r>
              <a:rPr lang="pl" sz="2050">
                <a:solidFill>
                  <a:srgbClr val="252525"/>
                </a:solidFill>
                <a:highlight>
                  <a:srgbClr val="FFFFFF"/>
                </a:highlight>
                <a:latin typeface="Georgia"/>
                <a:ea typeface="Georgia"/>
                <a:cs typeface="Georgia"/>
                <a:sym typeface="Georgia"/>
              </a:rPr>
              <a:t>. Pomimo dużej długości nakładania się butów i nogawek spodni również </a:t>
            </a:r>
            <a:r>
              <a:rPr b="1" lang="pl" sz="2050">
                <a:solidFill>
                  <a:srgbClr val="FF9900"/>
                </a:solidFill>
                <a:highlight>
                  <a:srgbClr val="FFFFFF"/>
                </a:highlight>
                <a:latin typeface="Georgia"/>
                <a:ea typeface="Georgia"/>
                <a:cs typeface="Georgia"/>
                <a:sym typeface="Georgia"/>
              </a:rPr>
              <a:t>łydki</a:t>
            </a:r>
            <a:r>
              <a:rPr b="1" lang="pl" sz="2050">
                <a:solidFill>
                  <a:srgbClr val="252525"/>
                </a:solidFill>
                <a:highlight>
                  <a:srgbClr val="FFFFFF"/>
                </a:highlight>
                <a:latin typeface="Georgia"/>
                <a:ea typeface="Georgia"/>
                <a:cs typeface="Georgia"/>
                <a:sym typeface="Georgia"/>
              </a:rPr>
              <a:t> </a:t>
            </a:r>
            <a:r>
              <a:rPr lang="pl" sz="2050">
                <a:solidFill>
                  <a:srgbClr val="252525"/>
                </a:solidFill>
                <a:highlight>
                  <a:srgbClr val="FFFFFF"/>
                </a:highlight>
                <a:latin typeface="Georgia"/>
                <a:ea typeface="Georgia"/>
                <a:cs typeface="Georgia"/>
                <a:sym typeface="Georgia"/>
              </a:rPr>
              <a:t>zostały mocno „zabrudzone”.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Google Shape;359;p46"/>
          <p:cNvSpPr txBox="1"/>
          <p:nvPr>
            <p:ph type="ctrTitle"/>
          </p:nvPr>
        </p:nvSpPr>
        <p:spPr>
          <a:xfrm>
            <a:off x="311700" y="219450"/>
            <a:ext cx="8520600" cy="678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pl" sz="3000"/>
              <a:t>“</a:t>
            </a:r>
            <a:r>
              <a:rPr lang="pl" sz="3000"/>
              <a:t>Off-gasing”, wchłanianie substancji z ubrań</a:t>
            </a:r>
            <a:endParaRPr sz="3000"/>
          </a:p>
        </p:txBody>
      </p:sp>
      <p:sp>
        <p:nvSpPr>
          <p:cNvPr id="360" name="Google Shape;360;p46"/>
          <p:cNvSpPr txBox="1"/>
          <p:nvPr>
            <p:ph idx="1" type="subTitle"/>
          </p:nvPr>
        </p:nvSpPr>
        <p:spPr>
          <a:xfrm>
            <a:off x="311700" y="1037200"/>
            <a:ext cx="8520600" cy="2325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pl">
                <a:solidFill>
                  <a:srgbClr val="000000"/>
                </a:solidFill>
              </a:rPr>
              <a:t>Badanie przeprowadzone we Francji. Wykonano pomiary WWA w moczu strażaków, którzy tylko stali w ubraniach specjalnych przez 4 godziny na słońcu. Wykazano wzrost WWA w próbkach. Dowodzi to wchłanianiu substancji przez skórę z zabrudzonych ubrań.</a:t>
            </a:r>
            <a:br>
              <a:rPr lang="pl">
                <a:solidFill>
                  <a:srgbClr val="000000"/>
                </a:solidFill>
              </a:rPr>
            </a:br>
            <a:endParaRPr>
              <a:solidFill>
                <a:srgbClr val="000000"/>
              </a:solidFill>
            </a:endParaRPr>
          </a:p>
          <a:p>
            <a:pPr indent="0" lvl="0" marL="0" rtl="0" algn="ctr">
              <a:spcBef>
                <a:spcPts val="0"/>
              </a:spcBef>
              <a:spcAft>
                <a:spcPts val="0"/>
              </a:spcAft>
              <a:buNone/>
            </a:pPr>
            <a:r>
              <a:rPr lang="pl">
                <a:solidFill>
                  <a:srgbClr val="000000"/>
                </a:solidFill>
              </a:rPr>
              <a:t>Podobne badanie w POLSCE (Olsztyn), wyniki już wkrótce...</a:t>
            </a:r>
            <a:endParaRPr>
              <a:solidFill>
                <a:srgbClr val="0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pic>
        <p:nvPicPr>
          <p:cNvPr id="365" name="Google Shape;365;p47"/>
          <p:cNvPicPr preferRelativeResize="0"/>
          <p:nvPr/>
        </p:nvPicPr>
        <p:blipFill>
          <a:blip r:embed="rId3">
            <a:alphaModFix/>
          </a:blip>
          <a:stretch>
            <a:fillRect/>
          </a:stretch>
        </p:blipFill>
        <p:spPr>
          <a:xfrm>
            <a:off x="-4" y="0"/>
            <a:ext cx="5140107" cy="5143500"/>
          </a:xfrm>
          <a:prstGeom prst="rect">
            <a:avLst/>
          </a:prstGeom>
          <a:noFill/>
          <a:ln>
            <a:noFill/>
          </a:ln>
        </p:spPr>
      </p:pic>
      <p:pic>
        <p:nvPicPr>
          <p:cNvPr id="366" name="Google Shape;366;p47"/>
          <p:cNvPicPr preferRelativeResize="0"/>
          <p:nvPr/>
        </p:nvPicPr>
        <p:blipFill>
          <a:blip r:embed="rId4">
            <a:alphaModFix/>
          </a:blip>
          <a:stretch>
            <a:fillRect/>
          </a:stretch>
        </p:blipFill>
        <p:spPr>
          <a:xfrm>
            <a:off x="5378475" y="3483422"/>
            <a:ext cx="1103050" cy="1071175"/>
          </a:xfrm>
          <a:prstGeom prst="rect">
            <a:avLst/>
          </a:prstGeom>
          <a:noFill/>
          <a:ln>
            <a:noFill/>
          </a:ln>
        </p:spPr>
      </p:pic>
      <p:sp>
        <p:nvSpPr>
          <p:cNvPr id="367" name="Google Shape;367;p47"/>
          <p:cNvSpPr txBox="1"/>
          <p:nvPr/>
        </p:nvSpPr>
        <p:spPr>
          <a:xfrm>
            <a:off x="6719900" y="2960750"/>
            <a:ext cx="2350500" cy="2116500"/>
          </a:xfrm>
          <a:prstGeom prst="rect">
            <a:avLst/>
          </a:prstGeom>
          <a:solidFill>
            <a:srgbClr val="F3F3F3"/>
          </a:solid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Clr>
                <a:schemeClr val="dk1"/>
              </a:buClr>
              <a:buSzPts val="1100"/>
              <a:buFont typeface="Arial"/>
              <a:buNone/>
            </a:pPr>
            <a:r>
              <a:rPr lang="pl"/>
              <a:t>J</a:t>
            </a:r>
            <a:r>
              <a:rPr lang="pl"/>
              <a:t>.L.A. Kei "Elevated Exposures to PAH and other organic mutagens in Ottawa Firefighter participating in emergency, on-shift fire suppression", 2017</a:t>
            </a:r>
            <a:endParaRPr/>
          </a:p>
          <a:p>
            <a:pPr indent="0" lvl="0" marL="0" rtl="0" algn="ctr">
              <a:spcBef>
                <a:spcPts val="1200"/>
              </a:spcBef>
              <a:spcAft>
                <a:spcPts val="0"/>
              </a:spcAft>
              <a:buNone/>
            </a:pPr>
            <a:r>
              <a:t/>
            </a:r>
            <a:endParaRPr/>
          </a:p>
        </p:txBody>
      </p:sp>
      <p:sp>
        <p:nvSpPr>
          <p:cNvPr id="368" name="Google Shape;368;p47"/>
          <p:cNvSpPr txBox="1"/>
          <p:nvPr/>
        </p:nvSpPr>
        <p:spPr>
          <a:xfrm>
            <a:off x="4876900" y="120375"/>
            <a:ext cx="3677100" cy="74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l" sz="3000">
                <a:solidFill>
                  <a:schemeClr val="dk1"/>
                </a:solidFill>
              </a:rPr>
              <a:t>Wchłanianie substancji szkodliwych</a:t>
            </a:r>
            <a:endParaRPr sz="3000">
              <a:solidFill>
                <a:schemeClr val="dk1"/>
              </a:solidFill>
              <a:highlight>
                <a:srgbClr val="FFFFFF"/>
              </a:highlight>
              <a:latin typeface="Georgia"/>
              <a:ea typeface="Georgia"/>
              <a:cs typeface="Georgia"/>
              <a:sym typeface="Georgia"/>
            </a:endParaRPr>
          </a:p>
        </p:txBody>
      </p:sp>
      <p:pic>
        <p:nvPicPr>
          <p:cNvPr id="369" name="Google Shape;369;p47"/>
          <p:cNvPicPr preferRelativeResize="0"/>
          <p:nvPr/>
        </p:nvPicPr>
        <p:blipFill>
          <a:blip r:embed="rId5">
            <a:alphaModFix/>
          </a:blip>
          <a:stretch>
            <a:fillRect/>
          </a:stretch>
        </p:blipFill>
        <p:spPr>
          <a:xfrm>
            <a:off x="8063071" y="0"/>
            <a:ext cx="1080925" cy="14506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pic>
        <p:nvPicPr>
          <p:cNvPr id="374" name="Google Shape;374;p48"/>
          <p:cNvPicPr preferRelativeResize="0"/>
          <p:nvPr/>
        </p:nvPicPr>
        <p:blipFill>
          <a:blip r:embed="rId3">
            <a:alphaModFix/>
          </a:blip>
          <a:stretch>
            <a:fillRect/>
          </a:stretch>
        </p:blipFill>
        <p:spPr>
          <a:xfrm>
            <a:off x="0" y="0"/>
            <a:ext cx="4803902" cy="5143499"/>
          </a:xfrm>
          <a:prstGeom prst="rect">
            <a:avLst/>
          </a:prstGeom>
          <a:noFill/>
          <a:ln>
            <a:noFill/>
          </a:ln>
        </p:spPr>
      </p:pic>
      <p:sp>
        <p:nvSpPr>
          <p:cNvPr id="375" name="Google Shape;375;p48"/>
          <p:cNvSpPr txBox="1"/>
          <p:nvPr/>
        </p:nvSpPr>
        <p:spPr>
          <a:xfrm>
            <a:off x="4879200" y="1422750"/>
            <a:ext cx="4264800" cy="229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4800"/>
              <a:t>Niewidoczne też potrafi być </a:t>
            </a:r>
            <a:r>
              <a:rPr b="1" lang="pl" sz="4800" u="sng"/>
              <a:t>dotkliwe</a:t>
            </a:r>
            <a:endParaRPr b="1" sz="4800" u="sng"/>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pic>
        <p:nvPicPr>
          <p:cNvPr id="380" name="Google Shape;380;p49"/>
          <p:cNvPicPr preferRelativeResize="0"/>
          <p:nvPr/>
        </p:nvPicPr>
        <p:blipFill>
          <a:blip r:embed="rId3">
            <a:alphaModFix/>
          </a:blip>
          <a:stretch>
            <a:fillRect/>
          </a:stretch>
        </p:blipFill>
        <p:spPr>
          <a:xfrm>
            <a:off x="803775" y="484775"/>
            <a:ext cx="7536451" cy="4658725"/>
          </a:xfrm>
          <a:prstGeom prst="rect">
            <a:avLst/>
          </a:prstGeom>
          <a:noFill/>
          <a:ln>
            <a:noFill/>
          </a:ln>
        </p:spPr>
      </p:pic>
      <p:sp>
        <p:nvSpPr>
          <p:cNvPr id="381" name="Google Shape;381;p49"/>
          <p:cNvSpPr txBox="1"/>
          <p:nvPr/>
        </p:nvSpPr>
        <p:spPr>
          <a:xfrm>
            <a:off x="96050" y="53375"/>
            <a:ext cx="7160400" cy="50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a:t>Stężenie WWA na skórze</a:t>
            </a:r>
            <a:r>
              <a:rPr lang="pl"/>
              <a:t>.</a:t>
            </a:r>
            <a:r>
              <a:rPr lang="pl"/>
              <a:t> “Zawodowa ekspozycja na wielopierścieniowe węglowodory aromatyczne i zwiększone występowanie nowotworów u strażaków”.</a:t>
            </a:r>
            <a:endParaRPr/>
          </a:p>
        </p:txBody>
      </p:sp>
      <p:sp>
        <p:nvSpPr>
          <p:cNvPr id="382" name="Google Shape;382;p49"/>
          <p:cNvSpPr txBox="1"/>
          <p:nvPr/>
        </p:nvSpPr>
        <p:spPr>
          <a:xfrm>
            <a:off x="7341750" y="128075"/>
            <a:ext cx="1686000" cy="21174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pl" sz="1000" u="sng">
                <a:solidFill>
                  <a:schemeClr val="hlink"/>
                </a:solidFill>
                <a:hlinkClick r:id="rId4"/>
              </a:rPr>
              <a:t>„Occupational Exposure to Polycyclic Aromatic Hydrocarbons and Elevated Cancer Incidence in Firefghters”</a:t>
            </a:r>
            <a:endParaRPr sz="1000"/>
          </a:p>
          <a:p>
            <a:pPr indent="0" lvl="0" marL="0" rtl="0" algn="l">
              <a:spcBef>
                <a:spcPts val="0"/>
              </a:spcBef>
              <a:spcAft>
                <a:spcPts val="0"/>
              </a:spcAft>
              <a:buClr>
                <a:schemeClr val="dk1"/>
              </a:buClr>
              <a:buSzPts val="1100"/>
              <a:buFont typeface="Arial"/>
              <a:buNone/>
            </a:pPr>
            <a:r>
              <a:rPr lang="pl" sz="1000"/>
              <a:t>Accepted: 19 January 2018, Anna A. Stec 1, Kathryn E. Dickens1, Marielle Salden1, Fiona E. Hewitt1, Damian P. Watts2,</a:t>
            </a:r>
            <a:endParaRPr sz="1000"/>
          </a:p>
          <a:p>
            <a:pPr indent="0" lvl="0" marL="0" rtl="0" algn="l">
              <a:spcBef>
                <a:spcPts val="0"/>
              </a:spcBef>
              <a:spcAft>
                <a:spcPts val="0"/>
              </a:spcAft>
              <a:buClr>
                <a:schemeClr val="dk1"/>
              </a:buClr>
              <a:buSzPts val="1100"/>
              <a:buFont typeface="Arial"/>
              <a:buNone/>
            </a:pPr>
            <a:r>
              <a:rPr lang="pl" sz="1000"/>
              <a:t>Philip E. Houldsworth3 &amp; Francis L. Martin</a:t>
            </a:r>
            <a:endParaRPr sz="1000"/>
          </a:p>
          <a:p>
            <a:pPr indent="0" lvl="0" marL="0" rtl="0" algn="l">
              <a:spcBef>
                <a:spcPts val="0"/>
              </a:spcBef>
              <a:spcAft>
                <a:spcPts val="0"/>
              </a:spcAft>
              <a:buNone/>
            </a:pPr>
            <a:r>
              <a:t/>
            </a:r>
            <a:endParaRPr sz="1000"/>
          </a:p>
        </p:txBody>
      </p:sp>
      <p:pic>
        <p:nvPicPr>
          <p:cNvPr id="383" name="Google Shape;383;p49"/>
          <p:cNvPicPr preferRelativeResize="0"/>
          <p:nvPr/>
        </p:nvPicPr>
        <p:blipFill>
          <a:blip r:embed="rId5">
            <a:alphaModFix/>
          </a:blip>
          <a:stretch>
            <a:fillRect/>
          </a:stretch>
        </p:blipFill>
        <p:spPr>
          <a:xfrm>
            <a:off x="7529147" y="2397773"/>
            <a:ext cx="1311200" cy="12733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7" name="Shape 387"/>
        <p:cNvGrpSpPr/>
        <p:nvPr/>
      </p:nvGrpSpPr>
      <p:grpSpPr>
        <a:xfrm>
          <a:off x="0" y="0"/>
          <a:ext cx="0" cy="0"/>
          <a:chOff x="0" y="0"/>
          <a:chExt cx="0" cy="0"/>
        </a:xfrm>
      </p:grpSpPr>
      <p:pic>
        <p:nvPicPr>
          <p:cNvPr id="388" name="Google Shape;388;p50"/>
          <p:cNvPicPr preferRelativeResize="0"/>
          <p:nvPr/>
        </p:nvPicPr>
        <p:blipFill rotWithShape="1">
          <a:blip r:embed="rId3">
            <a:alphaModFix/>
          </a:blip>
          <a:srcRect b="8229" l="-2420" r="2419" t="-8230"/>
          <a:stretch/>
        </p:blipFill>
        <p:spPr>
          <a:xfrm>
            <a:off x="758237" y="128076"/>
            <a:ext cx="7826525" cy="4604275"/>
          </a:xfrm>
          <a:prstGeom prst="rect">
            <a:avLst/>
          </a:prstGeom>
          <a:noFill/>
          <a:ln>
            <a:noFill/>
          </a:ln>
        </p:spPr>
      </p:pic>
      <p:sp>
        <p:nvSpPr>
          <p:cNvPr id="389" name="Google Shape;389;p50"/>
          <p:cNvSpPr txBox="1"/>
          <p:nvPr/>
        </p:nvSpPr>
        <p:spPr>
          <a:xfrm>
            <a:off x="3296850" y="128075"/>
            <a:ext cx="2550300" cy="35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a:t>Stężenie WWA na ŚOI.</a:t>
            </a:r>
            <a:endParaRPr b="1"/>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3" name="Shape 393"/>
        <p:cNvGrpSpPr/>
        <p:nvPr/>
      </p:nvGrpSpPr>
      <p:grpSpPr>
        <a:xfrm>
          <a:off x="0" y="0"/>
          <a:ext cx="0" cy="0"/>
          <a:chOff x="0" y="0"/>
          <a:chExt cx="0" cy="0"/>
        </a:xfrm>
      </p:grpSpPr>
      <p:sp>
        <p:nvSpPr>
          <p:cNvPr id="394" name="Google Shape;394;p51"/>
          <p:cNvSpPr txBox="1"/>
          <p:nvPr/>
        </p:nvSpPr>
        <p:spPr>
          <a:xfrm>
            <a:off x="2891250" y="128075"/>
            <a:ext cx="3361500" cy="35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a:t>Stężenie WWA w próbkach powietrza</a:t>
            </a:r>
            <a:endParaRPr b="1"/>
          </a:p>
        </p:txBody>
      </p:sp>
      <p:pic>
        <p:nvPicPr>
          <p:cNvPr id="395" name="Google Shape;395;p51"/>
          <p:cNvPicPr preferRelativeResize="0"/>
          <p:nvPr/>
        </p:nvPicPr>
        <p:blipFill>
          <a:blip r:embed="rId3">
            <a:alphaModFix/>
          </a:blip>
          <a:stretch>
            <a:fillRect/>
          </a:stretch>
        </p:blipFill>
        <p:spPr>
          <a:xfrm>
            <a:off x="1255650" y="484775"/>
            <a:ext cx="6632701" cy="46321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pic>
        <p:nvPicPr>
          <p:cNvPr id="72" name="Google Shape;72;p16"/>
          <p:cNvPicPr preferRelativeResize="0"/>
          <p:nvPr/>
        </p:nvPicPr>
        <p:blipFill rotWithShape="1">
          <a:blip r:embed="rId3">
            <a:alphaModFix/>
          </a:blip>
          <a:srcRect b="21129" l="0" r="1312" t="0"/>
          <a:stretch/>
        </p:blipFill>
        <p:spPr>
          <a:xfrm>
            <a:off x="-63675" y="0"/>
            <a:ext cx="9207674" cy="5143501"/>
          </a:xfrm>
          <a:prstGeom prst="rect">
            <a:avLst/>
          </a:prstGeom>
          <a:noFill/>
          <a:ln>
            <a:noFill/>
          </a:ln>
        </p:spPr>
      </p:pic>
      <p:sp>
        <p:nvSpPr>
          <p:cNvPr id="73" name="Google Shape;73;p16"/>
          <p:cNvSpPr txBox="1"/>
          <p:nvPr>
            <p:ph type="ctrTitle"/>
          </p:nvPr>
        </p:nvSpPr>
        <p:spPr>
          <a:xfrm>
            <a:off x="311708" y="14755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pl">
                <a:highlight>
                  <a:srgbClr val="F3F3F3"/>
                </a:highlight>
              </a:rPr>
              <a:t>Profilaktyka zdrowotna w zawodzie strażaka</a:t>
            </a:r>
            <a:endParaRPr b="1">
              <a:highlight>
                <a:srgbClr val="F3F3F3"/>
              </a:highlight>
            </a:endParaRPr>
          </a:p>
        </p:txBody>
      </p:sp>
      <p:sp>
        <p:nvSpPr>
          <p:cNvPr id="74" name="Google Shape;74;p16"/>
          <p:cNvSpPr txBox="1"/>
          <p:nvPr>
            <p:ph idx="1" type="subTitle"/>
          </p:nvPr>
        </p:nvSpPr>
        <p:spPr>
          <a:xfrm>
            <a:off x="214850" y="4135300"/>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pl">
                <a:solidFill>
                  <a:srgbClr val="000000"/>
                </a:solidFill>
                <a:highlight>
                  <a:srgbClr val="F3F3F3"/>
                </a:highlight>
              </a:rPr>
              <a:t>Nowotwory, choroby układu krążenia, choroby neurodegeneracyjne, przegrzanie (...)</a:t>
            </a:r>
            <a:endParaRPr>
              <a:solidFill>
                <a:srgbClr val="000000"/>
              </a:solidFill>
              <a:highlight>
                <a:srgbClr val="F3F3F3"/>
              </a:highlight>
            </a:endParaRPr>
          </a:p>
        </p:txBody>
      </p:sp>
      <p:sp>
        <p:nvSpPr>
          <p:cNvPr id="75" name="Google Shape;75;p16"/>
          <p:cNvSpPr txBox="1"/>
          <p:nvPr/>
        </p:nvSpPr>
        <p:spPr>
          <a:xfrm>
            <a:off x="2325300" y="54225"/>
            <a:ext cx="4493400" cy="64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l"/>
              <a:t>wersja 1.0</a:t>
            </a:r>
            <a:r>
              <a:rPr lang="pl"/>
              <a:t> (data ostatniej aktualizacji 03.10.2019)</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399" name="Shape 399"/>
        <p:cNvGrpSpPr/>
        <p:nvPr/>
      </p:nvGrpSpPr>
      <p:grpSpPr>
        <a:xfrm>
          <a:off x="0" y="0"/>
          <a:ext cx="0" cy="0"/>
          <a:chOff x="0" y="0"/>
          <a:chExt cx="0" cy="0"/>
        </a:xfrm>
      </p:grpSpPr>
      <p:sp>
        <p:nvSpPr>
          <p:cNvPr id="400" name="Google Shape;400;p52"/>
          <p:cNvSpPr txBox="1"/>
          <p:nvPr>
            <p:ph type="ctrTitle"/>
          </p:nvPr>
        </p:nvSpPr>
        <p:spPr>
          <a:xfrm>
            <a:off x="311700" y="1800263"/>
            <a:ext cx="8520600" cy="95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pl"/>
              <a:t>Co w takim razie robić?</a:t>
            </a:r>
            <a:endParaRPr b="1"/>
          </a:p>
        </p:txBody>
      </p:sp>
      <p:sp>
        <p:nvSpPr>
          <p:cNvPr id="401" name="Google Shape;401;p52"/>
          <p:cNvSpPr txBox="1"/>
          <p:nvPr>
            <p:ph idx="1" type="subTitle"/>
          </p:nvPr>
        </p:nvSpPr>
        <p:spPr>
          <a:xfrm>
            <a:off x="311700" y="2550638"/>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pl">
                <a:solidFill>
                  <a:srgbClr val="000000"/>
                </a:solidFill>
              </a:rPr>
              <a:t>Jak zapobiegać? Jak się bronić?</a:t>
            </a:r>
            <a:endParaRPr b="1">
              <a:solidFill>
                <a:srgbClr val="00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pic>
        <p:nvPicPr>
          <p:cNvPr id="406" name="Google Shape;406;p53"/>
          <p:cNvPicPr preferRelativeResize="0"/>
          <p:nvPr/>
        </p:nvPicPr>
        <p:blipFill>
          <a:blip r:embed="rId3">
            <a:alphaModFix/>
          </a:blip>
          <a:stretch>
            <a:fillRect/>
          </a:stretch>
        </p:blipFill>
        <p:spPr>
          <a:xfrm>
            <a:off x="0" y="-217500"/>
            <a:ext cx="9143999" cy="53610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pic>
        <p:nvPicPr>
          <p:cNvPr id="411" name="Google Shape;411;p54"/>
          <p:cNvPicPr preferRelativeResize="0"/>
          <p:nvPr/>
        </p:nvPicPr>
        <p:blipFill rotWithShape="1">
          <a:blip r:embed="rId3">
            <a:alphaModFix/>
          </a:blip>
          <a:srcRect b="42116" l="0" r="0" t="0"/>
          <a:stretch/>
        </p:blipFill>
        <p:spPr>
          <a:xfrm>
            <a:off x="0" y="0"/>
            <a:ext cx="6807002" cy="5218201"/>
          </a:xfrm>
          <a:prstGeom prst="rect">
            <a:avLst/>
          </a:prstGeom>
          <a:noFill/>
          <a:ln>
            <a:noFill/>
          </a:ln>
        </p:spPr>
      </p:pic>
      <p:sp>
        <p:nvSpPr>
          <p:cNvPr id="412" name="Google Shape;412;p54"/>
          <p:cNvSpPr txBox="1"/>
          <p:nvPr/>
        </p:nvSpPr>
        <p:spPr>
          <a:xfrm>
            <a:off x="6943725" y="1794900"/>
            <a:ext cx="2132400" cy="155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2400">
                <a:solidFill>
                  <a:srgbClr val="FF0000"/>
                </a:solidFill>
              </a:rPr>
              <a:t>Pranie odzieży i ŚOI po ekspozycji na substancje szkodliwe</a:t>
            </a:r>
            <a:endParaRPr b="1" sz="2400">
              <a:solidFill>
                <a:srgbClr val="FF0000"/>
              </a:solidFill>
            </a:endParaRPr>
          </a:p>
        </p:txBody>
      </p:sp>
      <p:sp>
        <p:nvSpPr>
          <p:cNvPr id="413" name="Google Shape;413;p54"/>
          <p:cNvSpPr/>
          <p:nvPr/>
        </p:nvSpPr>
        <p:spPr>
          <a:xfrm>
            <a:off x="8733276" y="86925"/>
            <a:ext cx="280775" cy="764674"/>
          </a:xfrm>
          <a:prstGeom prst="rect">
            <a:avLst/>
          </a:prstGeom>
        </p:spPr>
        <p:txBody>
          <a:bodyPr>
            <a:prstTxWarp prst="textPlain"/>
          </a:bodyPr>
          <a:lstStyle/>
          <a:p>
            <a:pPr lvl="0" algn="ctr"/>
            <a:r>
              <a:rPr b="0" i="0">
                <a:ln cap="flat" cmpd="sng" w="9525">
                  <a:solidFill>
                    <a:srgbClr val="FF0000"/>
                  </a:solidFill>
                  <a:prstDash val="solid"/>
                  <a:round/>
                  <a:headEnd len="sm" w="sm" type="none"/>
                  <a:tailEnd len="sm" w="sm" type="none"/>
                </a:ln>
                <a:solidFill>
                  <a:srgbClr val="FF0000"/>
                </a:solidFill>
                <a:latin typeface="Arial"/>
              </a:rPr>
              <a:t>1</a:t>
            </a: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7" name="Shape 417"/>
        <p:cNvGrpSpPr/>
        <p:nvPr/>
      </p:nvGrpSpPr>
      <p:grpSpPr>
        <a:xfrm>
          <a:off x="0" y="0"/>
          <a:ext cx="0" cy="0"/>
          <a:chOff x="0" y="0"/>
          <a:chExt cx="0" cy="0"/>
        </a:xfrm>
      </p:grpSpPr>
      <p:pic>
        <p:nvPicPr>
          <p:cNvPr id="418" name="Google Shape;418;p55"/>
          <p:cNvPicPr preferRelativeResize="0"/>
          <p:nvPr/>
        </p:nvPicPr>
        <p:blipFill>
          <a:blip r:embed="rId3">
            <a:alphaModFix/>
          </a:blip>
          <a:stretch>
            <a:fillRect/>
          </a:stretch>
        </p:blipFill>
        <p:spPr>
          <a:xfrm>
            <a:off x="106700" y="38726"/>
            <a:ext cx="4904801" cy="3658175"/>
          </a:xfrm>
          <a:prstGeom prst="rect">
            <a:avLst/>
          </a:prstGeom>
          <a:noFill/>
          <a:ln>
            <a:noFill/>
          </a:ln>
        </p:spPr>
      </p:pic>
      <p:pic>
        <p:nvPicPr>
          <p:cNvPr id="419" name="Google Shape;419;p55"/>
          <p:cNvPicPr preferRelativeResize="0"/>
          <p:nvPr/>
        </p:nvPicPr>
        <p:blipFill rotWithShape="1">
          <a:blip r:embed="rId4">
            <a:alphaModFix/>
          </a:blip>
          <a:srcRect b="14522" l="0" r="0" t="0"/>
          <a:stretch/>
        </p:blipFill>
        <p:spPr>
          <a:xfrm>
            <a:off x="5221675" y="-1"/>
            <a:ext cx="3372261" cy="3302100"/>
          </a:xfrm>
          <a:prstGeom prst="rect">
            <a:avLst/>
          </a:prstGeom>
          <a:noFill/>
          <a:ln>
            <a:noFill/>
          </a:ln>
        </p:spPr>
      </p:pic>
      <p:sp>
        <p:nvSpPr>
          <p:cNvPr id="420" name="Google Shape;420;p55"/>
          <p:cNvSpPr txBox="1"/>
          <p:nvPr/>
        </p:nvSpPr>
        <p:spPr>
          <a:xfrm>
            <a:off x="962125" y="4230525"/>
            <a:ext cx="3881400" cy="81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l" sz="2400">
                <a:solidFill>
                  <a:srgbClr val="FF0000"/>
                </a:solidFill>
              </a:rPr>
              <a:t>Rękawiczki nitrylowe</a:t>
            </a:r>
            <a:endParaRPr b="1" sz="2400">
              <a:solidFill>
                <a:srgbClr val="FF0000"/>
              </a:solidFill>
            </a:endParaRPr>
          </a:p>
          <a:p>
            <a:pPr indent="0" lvl="0" marL="0" rtl="0" algn="ctr">
              <a:spcBef>
                <a:spcPts val="0"/>
              </a:spcBef>
              <a:spcAft>
                <a:spcPts val="0"/>
              </a:spcAft>
              <a:buNone/>
            </a:pPr>
            <a:r>
              <a:rPr lang="pl" sz="2400"/>
              <a:t>Wady i zalety</a:t>
            </a:r>
            <a:endParaRPr sz="2400"/>
          </a:p>
        </p:txBody>
      </p:sp>
      <p:sp>
        <p:nvSpPr>
          <p:cNvPr id="421" name="Google Shape;421;p55"/>
          <p:cNvSpPr/>
          <p:nvPr/>
        </p:nvSpPr>
        <p:spPr>
          <a:xfrm>
            <a:off x="106701" y="4276750"/>
            <a:ext cx="504119" cy="764674"/>
          </a:xfrm>
          <a:prstGeom prst="rect">
            <a:avLst/>
          </a:prstGeom>
        </p:spPr>
        <p:txBody>
          <a:bodyPr>
            <a:prstTxWarp prst="textPlain"/>
          </a:bodyPr>
          <a:lstStyle/>
          <a:p>
            <a:pPr lvl="0" algn="ctr"/>
            <a:r>
              <a:rPr b="0" i="0">
                <a:ln cap="flat" cmpd="sng" w="9525">
                  <a:solidFill>
                    <a:srgbClr val="FF0000"/>
                  </a:solidFill>
                  <a:prstDash val="solid"/>
                  <a:round/>
                  <a:headEnd len="sm" w="sm" type="none"/>
                  <a:tailEnd len="sm" w="sm" type="none"/>
                </a:ln>
                <a:solidFill>
                  <a:srgbClr val="FF0000"/>
                </a:solidFill>
                <a:latin typeface="Arial"/>
              </a:rPr>
              <a:t>2</a:t>
            </a:r>
          </a:p>
        </p:txBody>
      </p:sp>
      <p:pic>
        <p:nvPicPr>
          <p:cNvPr id="422" name="Google Shape;422;p55"/>
          <p:cNvPicPr preferRelativeResize="0"/>
          <p:nvPr/>
        </p:nvPicPr>
        <p:blipFill>
          <a:blip r:embed="rId5">
            <a:alphaModFix/>
          </a:blip>
          <a:stretch>
            <a:fillRect/>
          </a:stretch>
        </p:blipFill>
        <p:spPr>
          <a:xfrm>
            <a:off x="5615550" y="3420500"/>
            <a:ext cx="2584501" cy="1723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6" name="Shape 426"/>
        <p:cNvGrpSpPr/>
        <p:nvPr/>
      </p:nvGrpSpPr>
      <p:grpSpPr>
        <a:xfrm>
          <a:off x="0" y="0"/>
          <a:ext cx="0" cy="0"/>
          <a:chOff x="0" y="0"/>
          <a:chExt cx="0" cy="0"/>
        </a:xfrm>
      </p:grpSpPr>
      <p:pic>
        <p:nvPicPr>
          <p:cNvPr id="427" name="Google Shape;427;p56"/>
          <p:cNvPicPr preferRelativeResize="0"/>
          <p:nvPr/>
        </p:nvPicPr>
        <p:blipFill>
          <a:blip r:embed="rId3">
            <a:alphaModFix/>
          </a:blip>
          <a:stretch>
            <a:fillRect/>
          </a:stretch>
        </p:blipFill>
        <p:spPr>
          <a:xfrm>
            <a:off x="0" y="-512200"/>
            <a:ext cx="9517502" cy="5685725"/>
          </a:xfrm>
          <a:prstGeom prst="rect">
            <a:avLst/>
          </a:prstGeom>
          <a:noFill/>
          <a:ln>
            <a:noFill/>
          </a:ln>
        </p:spPr>
      </p:pic>
      <p:sp>
        <p:nvSpPr>
          <p:cNvPr id="428" name="Google Shape;428;p56"/>
          <p:cNvSpPr txBox="1"/>
          <p:nvPr/>
        </p:nvSpPr>
        <p:spPr>
          <a:xfrm>
            <a:off x="62100" y="-201750"/>
            <a:ext cx="5847900" cy="459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2400">
                <a:solidFill>
                  <a:schemeClr val="dk1"/>
                </a:solidFill>
                <a:highlight>
                  <a:srgbClr val="FFFFFF"/>
                </a:highlight>
                <a:latin typeface="Georgia"/>
                <a:ea typeface="Georgia"/>
                <a:cs typeface="Georgia"/>
                <a:sym typeface="Georgia"/>
              </a:rPr>
              <a:t>O</a:t>
            </a:r>
            <a:r>
              <a:rPr b="1" lang="pl" sz="2400">
                <a:solidFill>
                  <a:schemeClr val="dk1"/>
                </a:solidFill>
                <a:highlight>
                  <a:srgbClr val="FFFFFF"/>
                </a:highlight>
                <a:latin typeface="Georgia"/>
                <a:ea typeface="Georgia"/>
                <a:cs typeface="Georgia"/>
                <a:sym typeface="Georgia"/>
              </a:rPr>
              <a:t>becnie </a:t>
            </a:r>
            <a:r>
              <a:rPr b="1" lang="pl" sz="2400">
                <a:solidFill>
                  <a:srgbClr val="FF9900"/>
                </a:solidFill>
                <a:highlight>
                  <a:srgbClr val="FFFFFF"/>
                </a:highlight>
                <a:latin typeface="Georgia"/>
                <a:ea typeface="Georgia"/>
                <a:cs typeface="Georgia"/>
                <a:sym typeface="Georgia"/>
              </a:rPr>
              <a:t>nie ma wystarczających dowodów</a:t>
            </a:r>
            <a:r>
              <a:rPr b="1" lang="pl" sz="2400">
                <a:solidFill>
                  <a:schemeClr val="dk1"/>
                </a:solidFill>
                <a:highlight>
                  <a:srgbClr val="FFFFFF"/>
                </a:highlight>
                <a:latin typeface="Georgia"/>
                <a:ea typeface="Georgia"/>
                <a:cs typeface="Georgia"/>
                <a:sym typeface="Georgia"/>
              </a:rPr>
              <a:t> na poparcie metody korzystania z sauny jako skutecznego sposobu na usunięcie chemikaliów, na które są narażeni strażacy</a:t>
            </a:r>
            <a:r>
              <a:rPr lang="pl" sz="2400">
                <a:solidFill>
                  <a:schemeClr val="dk1"/>
                </a:solidFill>
                <a:highlight>
                  <a:srgbClr val="FFFFFF"/>
                </a:highlight>
                <a:latin typeface="Georgia"/>
                <a:ea typeface="Georgia"/>
                <a:cs typeface="Georgia"/>
                <a:sym typeface="Georgia"/>
              </a:rPr>
              <a:t>.</a:t>
            </a:r>
            <a:br>
              <a:rPr lang="pl" sz="2400">
                <a:solidFill>
                  <a:schemeClr val="dk1"/>
                </a:solidFill>
                <a:highlight>
                  <a:srgbClr val="FFFFFF"/>
                </a:highlight>
                <a:latin typeface="Georgia"/>
                <a:ea typeface="Georgia"/>
                <a:cs typeface="Georgia"/>
                <a:sym typeface="Georgia"/>
              </a:rPr>
            </a:br>
            <a:r>
              <a:rPr b="1" lang="pl" sz="2400">
                <a:solidFill>
                  <a:srgbClr val="FF9900"/>
                </a:solidFill>
                <a:highlight>
                  <a:srgbClr val="FFFFFF"/>
                </a:highlight>
                <a:latin typeface="Georgia"/>
                <a:ea typeface="Georgia"/>
                <a:cs typeface="Georgia"/>
                <a:sym typeface="Georgia"/>
              </a:rPr>
              <a:t>Jest korzystna, ale to nie remedium.</a:t>
            </a:r>
            <a:endParaRPr b="1" sz="2400">
              <a:solidFill>
                <a:srgbClr val="FF9900"/>
              </a:solidFill>
            </a:endParaRPr>
          </a:p>
        </p:txBody>
      </p:sp>
      <p:sp>
        <p:nvSpPr>
          <p:cNvPr id="429" name="Google Shape;429;p56"/>
          <p:cNvSpPr txBox="1"/>
          <p:nvPr/>
        </p:nvSpPr>
        <p:spPr>
          <a:xfrm>
            <a:off x="6477400" y="4076400"/>
            <a:ext cx="2817300" cy="153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pl" sz="1450">
                <a:solidFill>
                  <a:schemeClr val="dk1"/>
                </a:solidFill>
                <a:highlight>
                  <a:srgbClr val="FFFFFF"/>
                </a:highlight>
                <a:latin typeface="Georgia"/>
                <a:ea typeface="Georgia"/>
                <a:cs typeface="Georgia"/>
                <a:sym typeface="Georgia"/>
              </a:rPr>
              <a:t>„Metody zapobiegania rakowi: Fakty i Fikcje”, Jennifer Keir, „Firehouse”, 01/12/2018, tłum. Sławek Dechnik</a:t>
            </a:r>
            <a:endParaRPr/>
          </a:p>
        </p:txBody>
      </p:sp>
      <p:sp>
        <p:nvSpPr>
          <p:cNvPr id="430" name="Google Shape;430;p56"/>
          <p:cNvSpPr txBox="1"/>
          <p:nvPr/>
        </p:nvSpPr>
        <p:spPr>
          <a:xfrm>
            <a:off x="6007850" y="38417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450">
                <a:solidFill>
                  <a:schemeClr val="dk1"/>
                </a:solidFill>
                <a:highlight>
                  <a:srgbClr val="FFFFFF"/>
                </a:highlight>
                <a:latin typeface="Georgia"/>
                <a:ea typeface="Georgia"/>
                <a:cs typeface="Georgia"/>
                <a:sym typeface="Georgia"/>
              </a:rPr>
              <a:t>ilość wody wydalana z potem nie jest duża (300-500 ml/dobę) w porównaniu z moczem (1500 ml/dobę)</a:t>
            </a:r>
            <a:br>
              <a:rPr lang="pl" sz="1450">
                <a:solidFill>
                  <a:schemeClr val="dk1"/>
                </a:solidFill>
                <a:highlight>
                  <a:srgbClr val="FFFFFF"/>
                </a:highlight>
                <a:latin typeface="Georgia"/>
                <a:ea typeface="Georgia"/>
                <a:cs typeface="Georgia"/>
                <a:sym typeface="Georgia"/>
              </a:rPr>
            </a:br>
            <a:br>
              <a:rPr lang="pl" sz="1450">
                <a:solidFill>
                  <a:schemeClr val="dk1"/>
                </a:solidFill>
                <a:highlight>
                  <a:srgbClr val="FFFFFF"/>
                </a:highlight>
                <a:latin typeface="Georgia"/>
                <a:ea typeface="Georgia"/>
                <a:cs typeface="Georgia"/>
                <a:sym typeface="Georgia"/>
              </a:rPr>
            </a:br>
            <a:endParaRPr/>
          </a:p>
        </p:txBody>
      </p:sp>
      <p:sp>
        <p:nvSpPr>
          <p:cNvPr id="431" name="Google Shape;431;p56"/>
          <p:cNvSpPr txBox="1"/>
          <p:nvPr/>
        </p:nvSpPr>
        <p:spPr>
          <a:xfrm>
            <a:off x="6007850" y="13473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450">
                <a:solidFill>
                  <a:schemeClr val="dk1"/>
                </a:solidFill>
                <a:highlight>
                  <a:srgbClr val="FFFFFF"/>
                </a:highlight>
                <a:latin typeface="Georgia"/>
                <a:ea typeface="Georgia"/>
                <a:cs typeface="Georgia"/>
                <a:sym typeface="Georgia"/>
              </a:rPr>
              <a:t>większość substancji zawartych w dymie (WWA, WAA, związki heterocykliczne) jest </a:t>
            </a:r>
            <a:r>
              <a:rPr b="1" lang="pl" sz="1450">
                <a:solidFill>
                  <a:srgbClr val="FF9900"/>
                </a:solidFill>
                <a:highlight>
                  <a:srgbClr val="FFFFFF"/>
                </a:highlight>
                <a:latin typeface="Georgia"/>
                <a:ea typeface="Georgia"/>
                <a:cs typeface="Georgia"/>
                <a:sym typeface="Georgia"/>
              </a:rPr>
              <a:t>hydrofobowa </a:t>
            </a:r>
            <a:r>
              <a:rPr lang="pl" sz="1450">
                <a:solidFill>
                  <a:schemeClr val="dk1"/>
                </a:solidFill>
                <a:highlight>
                  <a:srgbClr val="FFFFFF"/>
                </a:highlight>
                <a:latin typeface="Georgia"/>
                <a:ea typeface="Georgia"/>
                <a:cs typeface="Georgia"/>
                <a:sym typeface="Georgia"/>
              </a:rPr>
              <a:t>-&gt; nie wydalają się one z potem.</a:t>
            </a:r>
            <a:endParaRPr/>
          </a:p>
        </p:txBody>
      </p:sp>
      <p:sp>
        <p:nvSpPr>
          <p:cNvPr id="432" name="Google Shape;432;p56"/>
          <p:cNvSpPr txBox="1"/>
          <p:nvPr/>
        </p:nvSpPr>
        <p:spPr>
          <a:xfrm>
            <a:off x="1602050" y="2473775"/>
            <a:ext cx="4079100" cy="175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l" sz="2400">
                <a:highlight>
                  <a:srgbClr val="FFFFFF"/>
                </a:highlight>
                <a:latin typeface="Georgia"/>
                <a:ea typeface="Georgia"/>
                <a:cs typeface="Georgia"/>
                <a:sym typeface="Georgia"/>
              </a:rPr>
              <a:t>Przede wszystkim</a:t>
            </a:r>
            <a:endParaRPr b="1" sz="2400">
              <a:highlight>
                <a:srgbClr val="FFFFFF"/>
              </a:highlight>
              <a:latin typeface="Georgia"/>
              <a:ea typeface="Georgia"/>
              <a:cs typeface="Georgia"/>
              <a:sym typeface="Georgia"/>
            </a:endParaRPr>
          </a:p>
          <a:p>
            <a:pPr indent="0" lvl="0" marL="0" rtl="0" algn="ctr">
              <a:spcBef>
                <a:spcPts val="0"/>
              </a:spcBef>
              <a:spcAft>
                <a:spcPts val="0"/>
              </a:spcAft>
              <a:buNone/>
            </a:pPr>
            <a:r>
              <a:t/>
            </a:r>
            <a:endParaRPr b="1" sz="2400">
              <a:solidFill>
                <a:srgbClr val="FFFFFF"/>
              </a:solidFill>
              <a:highlight>
                <a:srgbClr val="FFFFFF"/>
              </a:highlight>
              <a:latin typeface="Georgia"/>
              <a:ea typeface="Georgia"/>
              <a:cs typeface="Georgia"/>
              <a:sym typeface="Georgia"/>
            </a:endParaRPr>
          </a:p>
          <a:p>
            <a:pPr indent="0" lvl="0" marL="0" rtl="0" algn="ctr">
              <a:spcBef>
                <a:spcPts val="0"/>
              </a:spcBef>
              <a:spcAft>
                <a:spcPts val="0"/>
              </a:spcAft>
              <a:buNone/>
            </a:pPr>
            <a:r>
              <a:rPr b="1" lang="pl" sz="2400">
                <a:solidFill>
                  <a:srgbClr val="FFFFFF"/>
                </a:solidFill>
                <a:highlight>
                  <a:srgbClr val="FF0000"/>
                </a:highlight>
                <a:latin typeface="Georgia"/>
                <a:ea typeface="Georgia"/>
                <a:cs typeface="Georgia"/>
                <a:sym typeface="Georgia"/>
              </a:rPr>
              <a:t>NAWADNIAJ SIĘ!!!</a:t>
            </a:r>
            <a:br>
              <a:rPr b="1" lang="pl" sz="2400">
                <a:solidFill>
                  <a:srgbClr val="FFFFFF"/>
                </a:solidFill>
                <a:highlight>
                  <a:srgbClr val="000000"/>
                </a:highlight>
                <a:latin typeface="Georgia"/>
                <a:ea typeface="Georgia"/>
                <a:cs typeface="Georgia"/>
                <a:sym typeface="Georgia"/>
              </a:rPr>
            </a:br>
            <a:br>
              <a:rPr b="1" lang="pl" sz="2400">
                <a:solidFill>
                  <a:srgbClr val="FFFFFF"/>
                </a:solidFill>
                <a:highlight>
                  <a:srgbClr val="000000"/>
                </a:highlight>
                <a:latin typeface="Georgia"/>
                <a:ea typeface="Georgia"/>
                <a:cs typeface="Georgia"/>
                <a:sym typeface="Georgia"/>
              </a:rPr>
            </a:br>
            <a:r>
              <a:rPr b="1" lang="pl" sz="2400">
                <a:highlight>
                  <a:srgbClr val="FFFFFF"/>
                </a:highlight>
                <a:latin typeface="Georgia"/>
                <a:ea typeface="Georgia"/>
                <a:cs typeface="Georgia"/>
                <a:sym typeface="Georgia"/>
              </a:rPr>
              <a:t>Lepiej porządnie się wysikać, niż mocno spocić.</a:t>
            </a:r>
            <a:endParaRPr b="1" sz="2400">
              <a:highlight>
                <a:srgbClr val="FFFFFF"/>
              </a:highlight>
              <a:latin typeface="Georgia"/>
              <a:ea typeface="Georgia"/>
              <a:cs typeface="Georgia"/>
              <a:sym typeface="Georgia"/>
            </a:endParaRPr>
          </a:p>
        </p:txBody>
      </p:sp>
      <p:pic>
        <p:nvPicPr>
          <p:cNvPr id="433" name="Google Shape;433;p56"/>
          <p:cNvPicPr preferRelativeResize="0"/>
          <p:nvPr/>
        </p:nvPicPr>
        <p:blipFill>
          <a:blip r:embed="rId4">
            <a:alphaModFix/>
          </a:blip>
          <a:stretch>
            <a:fillRect/>
          </a:stretch>
        </p:blipFill>
        <p:spPr>
          <a:xfrm>
            <a:off x="4986300" y="2903482"/>
            <a:ext cx="2299357" cy="2110299"/>
          </a:xfrm>
          <a:prstGeom prst="rect">
            <a:avLst/>
          </a:prstGeom>
          <a:noFill/>
          <a:ln>
            <a:noFill/>
          </a:ln>
        </p:spPr>
      </p:pic>
      <p:pic>
        <p:nvPicPr>
          <p:cNvPr id="434" name="Google Shape;434;p56"/>
          <p:cNvPicPr preferRelativeResize="0"/>
          <p:nvPr/>
        </p:nvPicPr>
        <p:blipFill>
          <a:blip r:embed="rId4">
            <a:alphaModFix/>
          </a:blip>
          <a:stretch>
            <a:fillRect/>
          </a:stretch>
        </p:blipFill>
        <p:spPr>
          <a:xfrm>
            <a:off x="4732675" y="2903494"/>
            <a:ext cx="2299358" cy="2110300"/>
          </a:xfrm>
          <a:prstGeom prst="rect">
            <a:avLst/>
          </a:prstGeom>
          <a:noFill/>
          <a:ln>
            <a:noFill/>
          </a:ln>
        </p:spPr>
      </p:pic>
      <p:sp>
        <p:nvSpPr>
          <p:cNvPr id="435" name="Google Shape;435;p56"/>
          <p:cNvSpPr/>
          <p:nvPr/>
        </p:nvSpPr>
        <p:spPr>
          <a:xfrm>
            <a:off x="160076" y="3569913"/>
            <a:ext cx="498801" cy="777437"/>
          </a:xfrm>
          <a:prstGeom prst="rect">
            <a:avLst/>
          </a:prstGeom>
        </p:spPr>
        <p:txBody>
          <a:bodyPr>
            <a:prstTxWarp prst="textPlain"/>
          </a:bodyPr>
          <a:lstStyle/>
          <a:p>
            <a:pPr lvl="0" algn="ctr"/>
            <a:r>
              <a:rPr b="0" i="0">
                <a:ln cap="flat" cmpd="sng" w="9525">
                  <a:solidFill>
                    <a:srgbClr val="FF0000"/>
                  </a:solidFill>
                  <a:prstDash val="solid"/>
                  <a:round/>
                  <a:headEnd len="sm" w="sm" type="none"/>
                  <a:tailEnd len="sm" w="sm" type="none"/>
                </a:ln>
                <a:solidFill>
                  <a:srgbClr val="FF0000"/>
                </a:solidFill>
                <a:latin typeface="Arial"/>
              </a:rPr>
              <a:t>3</a:t>
            </a: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pic>
        <p:nvPicPr>
          <p:cNvPr id="440" name="Google Shape;440;p57"/>
          <p:cNvPicPr preferRelativeResize="0"/>
          <p:nvPr/>
        </p:nvPicPr>
        <p:blipFill>
          <a:blip r:embed="rId3">
            <a:alphaModFix/>
          </a:blip>
          <a:stretch>
            <a:fillRect/>
          </a:stretch>
        </p:blipFill>
        <p:spPr>
          <a:xfrm>
            <a:off x="1147982" y="0"/>
            <a:ext cx="6511286" cy="5143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4" name="Shape 444"/>
        <p:cNvGrpSpPr/>
        <p:nvPr/>
      </p:nvGrpSpPr>
      <p:grpSpPr>
        <a:xfrm>
          <a:off x="0" y="0"/>
          <a:ext cx="0" cy="0"/>
          <a:chOff x="0" y="0"/>
          <a:chExt cx="0" cy="0"/>
        </a:xfrm>
      </p:grpSpPr>
      <p:pic>
        <p:nvPicPr>
          <p:cNvPr id="445" name="Google Shape;445;p58"/>
          <p:cNvPicPr preferRelativeResize="0"/>
          <p:nvPr/>
        </p:nvPicPr>
        <p:blipFill rotWithShape="1">
          <a:blip r:embed="rId3">
            <a:alphaModFix/>
          </a:blip>
          <a:srcRect b="56548" l="0" r="0" t="0"/>
          <a:stretch/>
        </p:blipFill>
        <p:spPr>
          <a:xfrm>
            <a:off x="502526" y="115000"/>
            <a:ext cx="8138949" cy="4913506"/>
          </a:xfrm>
          <a:prstGeom prst="rect">
            <a:avLst/>
          </a:prstGeom>
          <a:noFill/>
          <a:ln>
            <a:noFill/>
          </a:ln>
        </p:spPr>
      </p:pic>
      <p:sp>
        <p:nvSpPr>
          <p:cNvPr id="446" name="Google Shape;446;p58"/>
          <p:cNvSpPr txBox="1"/>
          <p:nvPr/>
        </p:nvSpPr>
        <p:spPr>
          <a:xfrm>
            <a:off x="7381850" y="4605525"/>
            <a:ext cx="1191600" cy="36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a:t>firetrap.pl</a:t>
            </a:r>
            <a:endParaRPr b="1"/>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0" name="Shape 450"/>
        <p:cNvGrpSpPr/>
        <p:nvPr/>
      </p:nvGrpSpPr>
      <p:grpSpPr>
        <a:xfrm>
          <a:off x="0" y="0"/>
          <a:ext cx="0" cy="0"/>
          <a:chOff x="0" y="0"/>
          <a:chExt cx="0" cy="0"/>
        </a:xfrm>
      </p:grpSpPr>
      <p:pic>
        <p:nvPicPr>
          <p:cNvPr id="451" name="Google Shape;451;p59"/>
          <p:cNvPicPr preferRelativeResize="0"/>
          <p:nvPr/>
        </p:nvPicPr>
        <p:blipFill>
          <a:blip r:embed="rId3">
            <a:alphaModFix/>
          </a:blip>
          <a:stretch>
            <a:fillRect/>
          </a:stretch>
        </p:blipFill>
        <p:spPr>
          <a:xfrm>
            <a:off x="0" y="-8"/>
            <a:ext cx="1640625" cy="1593226"/>
          </a:xfrm>
          <a:prstGeom prst="rect">
            <a:avLst/>
          </a:prstGeom>
          <a:noFill/>
          <a:ln>
            <a:noFill/>
          </a:ln>
        </p:spPr>
      </p:pic>
      <p:sp>
        <p:nvSpPr>
          <p:cNvPr id="452" name="Google Shape;452;p59"/>
          <p:cNvSpPr txBox="1"/>
          <p:nvPr/>
        </p:nvSpPr>
        <p:spPr>
          <a:xfrm>
            <a:off x="1742675" y="184025"/>
            <a:ext cx="2829300" cy="15174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100"/>
              <a:t>“Badanie wpływu wysiłku fizycznego i zmęczenia na zdolności psychofizyczne strażaków podczas symulacji zwalczania pożarów w budynkach wysokich”, serpień 2019, Olsztyn (dr n. med. Rakesh Jalali, Prof. Anna A. Stec, mł. bryg. mgr inż. Szymon Kokot-Góra, Prof. hab. dr n. med. Tomasz Stompór)</a:t>
            </a:r>
            <a:endParaRPr sz="1100"/>
          </a:p>
        </p:txBody>
      </p:sp>
      <p:sp>
        <p:nvSpPr>
          <p:cNvPr id="453" name="Google Shape;453;p59"/>
          <p:cNvSpPr txBox="1"/>
          <p:nvPr/>
        </p:nvSpPr>
        <p:spPr>
          <a:xfrm>
            <a:off x="4738400" y="138425"/>
            <a:ext cx="4198200" cy="131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2400"/>
              <a:t>PODSUMOWANIE WYNIKÓW BADAŃ.</a:t>
            </a:r>
            <a:br>
              <a:rPr b="1" lang="pl" sz="2400"/>
            </a:br>
            <a:r>
              <a:rPr b="1" lang="pl" sz="2400"/>
              <a:t>Wpływ wysiłku strażaka na organizm.</a:t>
            </a:r>
            <a:endParaRPr b="1" sz="2400"/>
          </a:p>
        </p:txBody>
      </p:sp>
      <p:sp>
        <p:nvSpPr>
          <p:cNvPr id="454" name="Google Shape;454;p59"/>
          <p:cNvSpPr txBox="1"/>
          <p:nvPr/>
        </p:nvSpPr>
        <p:spPr>
          <a:xfrm>
            <a:off x="395575" y="1701300"/>
            <a:ext cx="8639400" cy="31962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AutoNum type="arabicPeriod"/>
            </a:pPr>
            <a:r>
              <a:rPr lang="pl" sz="1600"/>
              <a:t>Wysiłek trwał tylko </a:t>
            </a:r>
            <a:r>
              <a:rPr b="1" lang="pl" sz="1600"/>
              <a:t>3-6 minut</a:t>
            </a:r>
            <a:r>
              <a:rPr lang="pl" sz="1600"/>
              <a:t>. Bieg po schodach z wyposażeniem ok. 40 kg (mężczyźni).</a:t>
            </a:r>
            <a:endParaRPr sz="1600"/>
          </a:p>
          <a:p>
            <a:pPr indent="-330200" lvl="0" marL="457200" rtl="0" algn="l">
              <a:spcBef>
                <a:spcPts val="0"/>
              </a:spcBef>
              <a:spcAft>
                <a:spcPts val="0"/>
              </a:spcAft>
              <a:buSzPts val="1600"/>
              <a:buAutoNum type="arabicPeriod"/>
            </a:pPr>
            <a:r>
              <a:rPr lang="pl" sz="1600"/>
              <a:t>Spadek masy ciała o </a:t>
            </a:r>
            <a:r>
              <a:rPr b="1" lang="pl" sz="1600"/>
              <a:t>200-</a:t>
            </a:r>
            <a:r>
              <a:rPr b="1" lang="pl" sz="1600"/>
              <a:t>1200 g</a:t>
            </a:r>
            <a:r>
              <a:rPr lang="pl" sz="1600"/>
              <a:t> (odwodnienie)</a:t>
            </a:r>
            <a:endParaRPr sz="1600"/>
          </a:p>
          <a:p>
            <a:pPr indent="-330200" lvl="0" marL="457200" rtl="0" algn="l">
              <a:spcBef>
                <a:spcPts val="0"/>
              </a:spcBef>
              <a:spcAft>
                <a:spcPts val="0"/>
              </a:spcAft>
              <a:buSzPts val="1600"/>
              <a:buAutoNum type="arabicPeriod"/>
            </a:pPr>
            <a:r>
              <a:rPr lang="pl" sz="1600"/>
              <a:t>Spadek diurezy (wzrost zwrotnego wchłaniania wody), spadek GFR -&gt;</a:t>
            </a:r>
            <a:r>
              <a:rPr b="1" lang="pl" sz="1600"/>
              <a:t> wzrost zwrotnego wchłaniania wody, ograniczenie przepływu krwi przez nerki</a:t>
            </a:r>
            <a:endParaRPr b="1" sz="1600"/>
          </a:p>
          <a:p>
            <a:pPr indent="-330200" lvl="0" marL="457200" rtl="0" algn="l">
              <a:spcBef>
                <a:spcPts val="0"/>
              </a:spcBef>
              <a:spcAft>
                <a:spcPts val="0"/>
              </a:spcAft>
              <a:buSzPts val="1600"/>
              <a:buAutoNum type="arabicPeriod"/>
            </a:pPr>
            <a:r>
              <a:rPr lang="pl" sz="1600"/>
              <a:t>Spadek potasu -&gt; </a:t>
            </a:r>
            <a:r>
              <a:rPr b="1" lang="pl" sz="1600"/>
              <a:t>sprzyja występowaniu arytmii</a:t>
            </a:r>
            <a:endParaRPr b="1" sz="1600"/>
          </a:p>
          <a:p>
            <a:pPr indent="-330200" lvl="0" marL="457200" rtl="0" algn="l">
              <a:spcBef>
                <a:spcPts val="0"/>
              </a:spcBef>
              <a:spcAft>
                <a:spcPts val="0"/>
              </a:spcAft>
              <a:buSzPts val="1600"/>
              <a:buAutoNum type="arabicPeriod"/>
            </a:pPr>
            <a:r>
              <a:rPr lang="pl" sz="1600"/>
              <a:t>Wzrost Hgb, RBC, Hct, PLT -&gt; </a:t>
            </a:r>
            <a:r>
              <a:rPr b="1" lang="pl" sz="1600"/>
              <a:t>zagęszczenie krwi</a:t>
            </a:r>
            <a:endParaRPr b="1" sz="1600"/>
          </a:p>
          <a:p>
            <a:pPr indent="-330200" lvl="0" marL="457200" rtl="0" algn="l">
              <a:spcBef>
                <a:spcPts val="0"/>
              </a:spcBef>
              <a:spcAft>
                <a:spcPts val="0"/>
              </a:spcAft>
              <a:buClr>
                <a:srgbClr val="FF0000"/>
              </a:buClr>
              <a:buSzPts val="1600"/>
              <a:buAutoNum type="arabicPeriod"/>
            </a:pPr>
            <a:r>
              <a:rPr b="1" lang="pl" sz="1600">
                <a:solidFill>
                  <a:srgbClr val="FF0000"/>
                </a:solidFill>
              </a:rPr>
              <a:t>Zawartość WWA w moczu strażaków biorących udział w badaniu. (wkrótce)</a:t>
            </a:r>
            <a:endParaRPr b="1" sz="1600">
              <a:solidFill>
                <a:srgbClr val="FF0000"/>
              </a:solidFill>
            </a:endParaRPr>
          </a:p>
          <a:p>
            <a:pPr indent="-330200" lvl="0" marL="457200" rtl="0" algn="l">
              <a:spcBef>
                <a:spcPts val="0"/>
              </a:spcBef>
              <a:spcAft>
                <a:spcPts val="0"/>
              </a:spcAft>
              <a:buClr>
                <a:srgbClr val="FF0000"/>
              </a:buClr>
              <a:buSzPts val="1600"/>
              <a:buAutoNum type="arabicPeriod"/>
            </a:pPr>
            <a:r>
              <a:rPr b="1" lang="pl" sz="1600">
                <a:solidFill>
                  <a:srgbClr val="FF0000"/>
                </a:solidFill>
              </a:rPr>
              <a:t>Analiza wyników badań (wkrótce)</a:t>
            </a:r>
            <a:endParaRPr b="1" sz="1600">
              <a:solidFill>
                <a:srgbClr val="FF0000"/>
              </a:solidFill>
            </a:endParaRPr>
          </a:p>
          <a:p>
            <a:pPr indent="0" lvl="0" marL="457200" rtl="0" algn="l">
              <a:spcBef>
                <a:spcPts val="0"/>
              </a:spcBef>
              <a:spcAft>
                <a:spcPts val="0"/>
              </a:spcAft>
              <a:buNone/>
            </a:pPr>
            <a:r>
              <a:t/>
            </a:r>
            <a:endParaRPr sz="1600"/>
          </a:p>
          <a:p>
            <a:pPr indent="0" lvl="0" marL="457200" rtl="0" algn="l">
              <a:spcBef>
                <a:spcPts val="0"/>
              </a:spcBef>
              <a:spcAft>
                <a:spcPts val="0"/>
              </a:spcAft>
              <a:buNone/>
            </a:pPr>
            <a:r>
              <a:t/>
            </a:r>
            <a:endParaRPr sz="1600"/>
          </a:p>
        </p:txBody>
      </p:sp>
      <p:sp>
        <p:nvSpPr>
          <p:cNvPr id="455" name="Google Shape;455;p59"/>
          <p:cNvSpPr txBox="1"/>
          <p:nvPr/>
        </p:nvSpPr>
        <p:spPr>
          <a:xfrm>
            <a:off x="665250" y="3728550"/>
            <a:ext cx="7813500" cy="13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3000"/>
              <a:t>Z jakiego “poziomu” Ty zaczynasz służbę? (zmęczenia, nawodnienia, elektrolitów itd.)</a:t>
            </a:r>
            <a:endParaRPr sz="30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9" name="Shape 459"/>
        <p:cNvGrpSpPr/>
        <p:nvPr/>
      </p:nvGrpSpPr>
      <p:grpSpPr>
        <a:xfrm>
          <a:off x="0" y="0"/>
          <a:ext cx="0" cy="0"/>
          <a:chOff x="0" y="0"/>
          <a:chExt cx="0" cy="0"/>
        </a:xfrm>
      </p:grpSpPr>
      <p:pic>
        <p:nvPicPr>
          <p:cNvPr id="460" name="Google Shape;460;p60"/>
          <p:cNvPicPr preferRelativeResize="0"/>
          <p:nvPr/>
        </p:nvPicPr>
        <p:blipFill>
          <a:blip r:embed="rId3">
            <a:alphaModFix/>
          </a:blip>
          <a:stretch>
            <a:fillRect/>
          </a:stretch>
        </p:blipFill>
        <p:spPr>
          <a:xfrm>
            <a:off x="-53700" y="0"/>
            <a:ext cx="9240400" cy="5143499"/>
          </a:xfrm>
          <a:prstGeom prst="rect">
            <a:avLst/>
          </a:prstGeom>
          <a:noFill/>
          <a:ln>
            <a:noFill/>
          </a:ln>
        </p:spPr>
      </p:pic>
      <p:sp>
        <p:nvSpPr>
          <p:cNvPr id="461" name="Google Shape;461;p60"/>
          <p:cNvSpPr txBox="1"/>
          <p:nvPr/>
        </p:nvSpPr>
        <p:spPr>
          <a:xfrm>
            <a:off x="0" y="0"/>
            <a:ext cx="6772200" cy="461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2400">
                <a:solidFill>
                  <a:schemeClr val="dk1"/>
                </a:solidFill>
                <a:highlight>
                  <a:srgbClr val="FFFFFF"/>
                </a:highlight>
                <a:latin typeface="Georgia"/>
                <a:ea typeface="Georgia"/>
                <a:cs typeface="Georgia"/>
                <a:sym typeface="Georgia"/>
              </a:rPr>
              <a:t>Efektywnym sposobem wydalania trucizn hydrofobowych jest </a:t>
            </a:r>
            <a:r>
              <a:rPr b="1" lang="pl" sz="2400">
                <a:solidFill>
                  <a:schemeClr val="dk1"/>
                </a:solidFill>
                <a:highlight>
                  <a:srgbClr val="FFFFFF"/>
                </a:highlight>
                <a:latin typeface="Georgia"/>
                <a:ea typeface="Georgia"/>
                <a:cs typeface="Georgia"/>
                <a:sym typeface="Georgia"/>
              </a:rPr>
              <a:t>przerwanie krążenia jelitowo-wątrobowego</a:t>
            </a:r>
            <a:r>
              <a:rPr lang="pl" sz="2400">
                <a:solidFill>
                  <a:schemeClr val="dk1"/>
                </a:solidFill>
                <a:highlight>
                  <a:srgbClr val="FFFFFF"/>
                </a:highlight>
                <a:latin typeface="Georgia"/>
                <a:ea typeface="Georgia"/>
                <a:cs typeface="Georgia"/>
                <a:sym typeface="Georgia"/>
              </a:rPr>
              <a:t>. Można to zrobić </a:t>
            </a:r>
            <a:r>
              <a:rPr b="1" lang="pl" sz="2400">
                <a:solidFill>
                  <a:srgbClr val="FF0000"/>
                </a:solidFill>
                <a:highlight>
                  <a:srgbClr val="FFFFFF"/>
                </a:highlight>
                <a:latin typeface="Georgia"/>
                <a:ea typeface="Georgia"/>
                <a:cs typeface="Georgia"/>
                <a:sym typeface="Georgia"/>
              </a:rPr>
              <a:t>zwiększając ilość pektyn w diecie</a:t>
            </a:r>
            <a:r>
              <a:rPr lang="pl" sz="2400">
                <a:solidFill>
                  <a:schemeClr val="dk1"/>
                </a:solidFill>
                <a:highlight>
                  <a:srgbClr val="FFFFFF"/>
                </a:highlight>
                <a:latin typeface="Georgia"/>
                <a:ea typeface="Georgia"/>
                <a:cs typeface="Georgia"/>
                <a:sym typeface="Georgia"/>
              </a:rPr>
              <a:t>. Bogate w pektyny są np. pomarańcze, jabłka, grapefruty. Do procesów biotransformacji potrzebne są witaminy z grupy B (B1, B2, B6, kwas foliowy), cynk, selen i witamina C. </a:t>
            </a:r>
            <a:r>
              <a:rPr b="1" lang="pl" sz="2400">
                <a:solidFill>
                  <a:schemeClr val="dk1"/>
                </a:solidFill>
                <a:highlight>
                  <a:srgbClr val="FFFFFF"/>
                </a:highlight>
                <a:latin typeface="Georgia"/>
                <a:ea typeface="Georgia"/>
                <a:cs typeface="Georgia"/>
                <a:sym typeface="Georgia"/>
              </a:rPr>
              <a:t>Ich ilość w diecie przy narażeniu na szkodliwe dymy powinna być zwiększona (na przykład w postaci suplementów).</a:t>
            </a:r>
            <a:endParaRPr sz="2400"/>
          </a:p>
        </p:txBody>
      </p:sp>
      <p:sp>
        <p:nvSpPr>
          <p:cNvPr id="462" name="Google Shape;462;p60"/>
          <p:cNvSpPr txBox="1"/>
          <p:nvPr/>
        </p:nvSpPr>
        <p:spPr>
          <a:xfrm>
            <a:off x="6439900" y="2437125"/>
            <a:ext cx="2746800" cy="369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1800">
                <a:solidFill>
                  <a:schemeClr val="dk1"/>
                </a:solidFill>
                <a:highlight>
                  <a:srgbClr val="FFFFFF"/>
                </a:highlight>
                <a:latin typeface="Georgia"/>
                <a:ea typeface="Georgia"/>
                <a:cs typeface="Georgia"/>
                <a:sym typeface="Georgia"/>
              </a:rPr>
              <a:t>Związki hydrofobowe</a:t>
            </a:r>
            <a:r>
              <a:rPr lang="pl" sz="1800">
                <a:solidFill>
                  <a:schemeClr val="dk1"/>
                </a:solidFill>
                <a:highlight>
                  <a:srgbClr val="FFFFFF"/>
                </a:highlight>
                <a:latin typeface="Georgia"/>
                <a:ea typeface="Georgia"/>
                <a:cs typeface="Georgia"/>
                <a:sym typeface="Georgia"/>
              </a:rPr>
              <a:t> są wydalane głównie z żółcią do dwunastnicy i zwrotnie wchłaniane, wchodząc w cykl krążenia jelitowo-wątrobowego kwasów żółciowych.</a:t>
            </a:r>
            <a:endParaRPr sz="1800"/>
          </a:p>
        </p:txBody>
      </p:sp>
      <p:sp>
        <p:nvSpPr>
          <p:cNvPr id="463" name="Google Shape;463;p60"/>
          <p:cNvSpPr/>
          <p:nvPr/>
        </p:nvSpPr>
        <p:spPr>
          <a:xfrm>
            <a:off x="6825301" y="89975"/>
            <a:ext cx="526454" cy="761484"/>
          </a:xfrm>
          <a:prstGeom prst="rect">
            <a:avLst/>
          </a:prstGeom>
        </p:spPr>
        <p:txBody>
          <a:bodyPr>
            <a:prstTxWarp prst="textPlain"/>
          </a:bodyPr>
          <a:lstStyle/>
          <a:p>
            <a:pPr lvl="0" algn="ctr"/>
            <a:r>
              <a:rPr b="0" i="0">
                <a:ln cap="flat" cmpd="sng" w="9525">
                  <a:solidFill>
                    <a:srgbClr val="FF0000"/>
                  </a:solidFill>
                  <a:prstDash val="solid"/>
                  <a:round/>
                  <a:headEnd len="sm" w="sm" type="none"/>
                  <a:tailEnd len="sm" w="sm" type="none"/>
                </a:ln>
                <a:solidFill>
                  <a:srgbClr val="FF0000"/>
                </a:solidFill>
                <a:latin typeface="Arial"/>
              </a:rPr>
              <a:t>4</a:t>
            </a:r>
          </a:p>
        </p:txBody>
      </p:sp>
      <p:sp>
        <p:nvSpPr>
          <p:cNvPr id="464" name="Google Shape;464;p60"/>
          <p:cNvSpPr txBox="1"/>
          <p:nvPr/>
        </p:nvSpPr>
        <p:spPr>
          <a:xfrm>
            <a:off x="3332100" y="4617000"/>
            <a:ext cx="2479800" cy="3438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a:t>źródło: “Pod Mikroskopem”</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68" name="Shape 468"/>
        <p:cNvGrpSpPr/>
        <p:nvPr/>
      </p:nvGrpSpPr>
      <p:grpSpPr>
        <a:xfrm>
          <a:off x="0" y="0"/>
          <a:ext cx="0" cy="0"/>
          <a:chOff x="0" y="0"/>
          <a:chExt cx="0" cy="0"/>
        </a:xfrm>
      </p:grpSpPr>
      <p:pic>
        <p:nvPicPr>
          <p:cNvPr id="469" name="Google Shape;469;p61"/>
          <p:cNvPicPr preferRelativeResize="0"/>
          <p:nvPr/>
        </p:nvPicPr>
        <p:blipFill>
          <a:blip r:embed="rId3">
            <a:alphaModFix/>
          </a:blip>
          <a:stretch>
            <a:fillRect/>
          </a:stretch>
        </p:blipFill>
        <p:spPr>
          <a:xfrm>
            <a:off x="829250" y="68775"/>
            <a:ext cx="7485500" cy="5005950"/>
          </a:xfrm>
          <a:prstGeom prst="rect">
            <a:avLst/>
          </a:prstGeom>
          <a:noFill/>
          <a:ln>
            <a:noFill/>
          </a:ln>
        </p:spPr>
      </p:pic>
      <p:sp>
        <p:nvSpPr>
          <p:cNvPr id="470" name="Google Shape;470;p61"/>
          <p:cNvSpPr txBox="1"/>
          <p:nvPr/>
        </p:nvSpPr>
        <p:spPr>
          <a:xfrm>
            <a:off x="4572000" y="408775"/>
            <a:ext cx="37428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1800">
                <a:solidFill>
                  <a:schemeClr val="dk1"/>
                </a:solidFill>
                <a:highlight>
                  <a:srgbClr val="FFFFFF"/>
                </a:highlight>
                <a:latin typeface="Georgia"/>
                <a:ea typeface="Georgia"/>
                <a:cs typeface="Georgia"/>
                <a:sym typeface="Georgia"/>
              </a:rPr>
              <a:t>Prysznic po pożarze powinien być raczej </a:t>
            </a:r>
            <a:r>
              <a:rPr b="1" lang="pl" sz="1800">
                <a:solidFill>
                  <a:srgbClr val="FF0000"/>
                </a:solidFill>
                <a:highlight>
                  <a:srgbClr val="FFFFFF"/>
                </a:highlight>
                <a:latin typeface="Georgia"/>
                <a:ea typeface="Georgia"/>
                <a:cs typeface="Georgia"/>
                <a:sym typeface="Georgia"/>
              </a:rPr>
              <a:t>chłodny/zimny</a:t>
            </a:r>
            <a:r>
              <a:rPr b="1" lang="pl" sz="1800">
                <a:solidFill>
                  <a:schemeClr val="dk1"/>
                </a:solidFill>
                <a:highlight>
                  <a:srgbClr val="FFFFFF"/>
                </a:highlight>
                <a:latin typeface="Georgia"/>
                <a:ea typeface="Georgia"/>
                <a:cs typeface="Georgia"/>
                <a:sym typeface="Georgia"/>
              </a:rPr>
              <a:t>, z zastosowaniem mydła lub innego detergentu</a:t>
            </a:r>
            <a:r>
              <a:rPr lang="pl" sz="1800">
                <a:solidFill>
                  <a:schemeClr val="dk1"/>
                </a:solidFill>
                <a:highlight>
                  <a:srgbClr val="FFFFFF"/>
                </a:highlight>
                <a:latin typeface="Georgia"/>
                <a:ea typeface="Georgia"/>
                <a:cs typeface="Georgia"/>
                <a:sym typeface="Georgia"/>
              </a:rPr>
              <a:t>, który rozpuszcza substancje hydrofobowe. </a:t>
            </a:r>
            <a:endParaRPr sz="1800">
              <a:solidFill>
                <a:schemeClr val="dk1"/>
              </a:solidFill>
              <a:highlight>
                <a:srgbClr val="FFFFFF"/>
              </a:highlight>
              <a:latin typeface="Georgia"/>
              <a:ea typeface="Georgia"/>
              <a:cs typeface="Georgia"/>
              <a:sym typeface="Georgia"/>
            </a:endParaRPr>
          </a:p>
          <a:p>
            <a:pPr indent="0" lvl="0" marL="0" rtl="0" algn="l">
              <a:spcBef>
                <a:spcPts val="0"/>
              </a:spcBef>
              <a:spcAft>
                <a:spcPts val="0"/>
              </a:spcAft>
              <a:buNone/>
            </a:pPr>
            <a:r>
              <a:rPr lang="pl" sz="1800">
                <a:solidFill>
                  <a:schemeClr val="dk1"/>
                </a:solidFill>
                <a:highlight>
                  <a:srgbClr val="FFFFFF"/>
                </a:highlight>
                <a:latin typeface="Georgia"/>
                <a:ea typeface="Georgia"/>
                <a:cs typeface="Georgia"/>
                <a:sym typeface="Georgia"/>
              </a:rPr>
              <a:t>Wysoka temperatura zwiększa wchłanianie substancji drogą transdermalną (zwiększony przepływ krwi w skórze, rozkurcz naczyń, otwarcie porów).</a:t>
            </a:r>
            <a:endParaRPr sz="1800"/>
          </a:p>
        </p:txBody>
      </p:sp>
      <p:sp>
        <p:nvSpPr>
          <p:cNvPr id="471" name="Google Shape;471;p61"/>
          <p:cNvSpPr/>
          <p:nvPr/>
        </p:nvSpPr>
        <p:spPr>
          <a:xfrm>
            <a:off x="1047950" y="138725"/>
            <a:ext cx="2793672" cy="1054774"/>
          </a:xfrm>
          <a:prstGeom prst="rect">
            <a:avLst/>
          </a:prstGeom>
        </p:spPr>
        <p:txBody>
          <a:bodyPr>
            <a:prstTxWarp prst="textPlain"/>
          </a:bodyPr>
          <a:lstStyle/>
          <a:p>
            <a:pPr lvl="0" algn="ctr"/>
            <a:r>
              <a:rPr b="0" i="0">
                <a:ln cap="flat" cmpd="sng" w="9525">
                  <a:solidFill>
                    <a:srgbClr val="FFFFFF"/>
                  </a:solidFill>
                  <a:prstDash val="solid"/>
                  <a:round/>
                  <a:headEnd len="sm" w="sm" type="none"/>
                  <a:tailEnd len="sm" w="sm" type="none"/>
                </a:ln>
                <a:solidFill>
                  <a:srgbClr val="FFFFFF"/>
                </a:solidFill>
                <a:latin typeface="Arial"/>
              </a:rPr>
              <a:t>Prysznic</a:t>
            </a:r>
          </a:p>
        </p:txBody>
      </p:sp>
      <p:sp>
        <p:nvSpPr>
          <p:cNvPr id="472" name="Google Shape;472;p61"/>
          <p:cNvSpPr txBox="1"/>
          <p:nvPr/>
        </p:nvSpPr>
        <p:spPr>
          <a:xfrm>
            <a:off x="1047950" y="1109675"/>
            <a:ext cx="3233400" cy="241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4800">
                <a:solidFill>
                  <a:srgbClr val="FF0000"/>
                </a:solidFill>
              </a:rPr>
              <a:t>GORĄCY</a:t>
            </a:r>
            <a:r>
              <a:rPr lang="pl" sz="4800"/>
              <a:t> czy </a:t>
            </a:r>
            <a:r>
              <a:rPr b="1" lang="pl" sz="4800">
                <a:solidFill>
                  <a:srgbClr val="0000FF"/>
                </a:solidFill>
              </a:rPr>
              <a:t>ZIMNY</a:t>
            </a:r>
            <a:r>
              <a:rPr lang="pl" sz="4800">
                <a:solidFill>
                  <a:srgbClr val="FFFFFF"/>
                </a:solidFill>
              </a:rPr>
              <a:t>?</a:t>
            </a:r>
            <a:endParaRPr sz="4800">
              <a:solidFill>
                <a:srgbClr val="FFFFFF"/>
              </a:solidFill>
            </a:endParaRPr>
          </a:p>
        </p:txBody>
      </p:sp>
      <p:sp>
        <p:nvSpPr>
          <p:cNvPr id="473" name="Google Shape;473;p61"/>
          <p:cNvSpPr txBox="1"/>
          <p:nvPr/>
        </p:nvSpPr>
        <p:spPr>
          <a:xfrm>
            <a:off x="6818875" y="4283800"/>
            <a:ext cx="2241000" cy="7578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000"/>
              <a:t>źródło: “</a:t>
            </a:r>
            <a:r>
              <a:rPr lang="pl" sz="1000"/>
              <a:t>Sauna. Metoda usunięcia toksyn na które narażeni są strażacy w środowisku pożarowym?”</a:t>
            </a:r>
            <a:endParaRPr sz="1000"/>
          </a:p>
        </p:txBody>
      </p:sp>
      <p:sp>
        <p:nvSpPr>
          <p:cNvPr id="474" name="Google Shape;474;p61"/>
          <p:cNvSpPr txBox="1"/>
          <p:nvPr/>
        </p:nvSpPr>
        <p:spPr>
          <a:xfrm>
            <a:off x="928400" y="3792925"/>
            <a:ext cx="5655600" cy="60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l" sz="2400">
                <a:solidFill>
                  <a:srgbClr val="FF0000"/>
                </a:solidFill>
                <a:highlight>
                  <a:srgbClr val="FFFFFF"/>
                </a:highlight>
                <a:latin typeface="Georgia"/>
                <a:ea typeface="Georgia"/>
                <a:cs typeface="Georgia"/>
                <a:sym typeface="Georgia"/>
              </a:rPr>
              <a:t>Po ekspozycji weź dokładny prysznic </a:t>
            </a:r>
            <a:r>
              <a:rPr b="1" lang="pl" sz="2400" u="sng">
                <a:solidFill>
                  <a:srgbClr val="FF0000"/>
                </a:solidFill>
                <a:highlight>
                  <a:srgbClr val="FFFFFF"/>
                </a:highlight>
                <a:latin typeface="Georgia"/>
                <a:ea typeface="Georgia"/>
                <a:cs typeface="Georgia"/>
                <a:sym typeface="Georgia"/>
              </a:rPr>
              <a:t>najszybciej jak to możliwe (optymalnie &lt;1h)</a:t>
            </a:r>
            <a:endParaRPr sz="2400" u="sng">
              <a:solidFill>
                <a:srgbClr val="FF0000"/>
              </a:solidFill>
            </a:endParaRPr>
          </a:p>
        </p:txBody>
      </p:sp>
      <p:sp>
        <p:nvSpPr>
          <p:cNvPr id="475" name="Google Shape;475;p61"/>
          <p:cNvSpPr/>
          <p:nvPr/>
        </p:nvSpPr>
        <p:spPr>
          <a:xfrm>
            <a:off x="107301" y="4280900"/>
            <a:ext cx="505183" cy="763611"/>
          </a:xfrm>
          <a:prstGeom prst="rect">
            <a:avLst/>
          </a:prstGeom>
        </p:spPr>
        <p:txBody>
          <a:bodyPr>
            <a:prstTxWarp prst="textPlain"/>
          </a:bodyPr>
          <a:lstStyle/>
          <a:p>
            <a:pPr lvl="0" algn="ctr"/>
            <a:r>
              <a:rPr b="0" i="0">
                <a:ln cap="flat" cmpd="sng" w="9525">
                  <a:solidFill>
                    <a:srgbClr val="FF0000"/>
                  </a:solidFill>
                  <a:prstDash val="solid"/>
                  <a:round/>
                  <a:headEnd len="sm" w="sm" type="none"/>
                  <a:tailEnd len="sm" w="sm" type="none"/>
                </a:ln>
                <a:solidFill>
                  <a:srgbClr val="FF0000"/>
                </a:solidFill>
                <a:latin typeface="Arial"/>
              </a:rPr>
              <a:t>5</a:t>
            </a:r>
          </a:p>
        </p:txBody>
      </p:sp>
      <p:sp>
        <p:nvSpPr>
          <p:cNvPr id="476" name="Google Shape;476;p61"/>
          <p:cNvSpPr txBox="1"/>
          <p:nvPr/>
        </p:nvSpPr>
        <p:spPr>
          <a:xfrm rot="5400000">
            <a:off x="5875075" y="1800200"/>
            <a:ext cx="5655600" cy="7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l" sz="2600">
                <a:latin typeface="Georgia"/>
                <a:ea typeface="Georgia"/>
                <a:cs typeface="Georgia"/>
                <a:sym typeface="Georgia"/>
              </a:rPr>
              <a:t>Shower within the Hour</a:t>
            </a:r>
            <a:endParaRPr sz="2600" u="sng"/>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 name="Shape 79"/>
        <p:cNvGrpSpPr/>
        <p:nvPr/>
      </p:nvGrpSpPr>
      <p:grpSpPr>
        <a:xfrm>
          <a:off x="0" y="0"/>
          <a:ext cx="0" cy="0"/>
          <a:chOff x="0" y="0"/>
          <a:chExt cx="0" cy="0"/>
        </a:xfrm>
      </p:grpSpPr>
      <p:sp>
        <p:nvSpPr>
          <p:cNvPr id="80" name="Google Shape;80;p17"/>
          <p:cNvSpPr txBox="1"/>
          <p:nvPr>
            <p:ph type="ctrTitle"/>
          </p:nvPr>
        </p:nvSpPr>
        <p:spPr>
          <a:xfrm>
            <a:off x="1155250" y="51075"/>
            <a:ext cx="6915300" cy="914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pl"/>
              <a:t>Profilaktyka zdrowotna</a:t>
            </a:r>
            <a:endParaRPr/>
          </a:p>
        </p:txBody>
      </p:sp>
      <p:grpSp>
        <p:nvGrpSpPr>
          <p:cNvPr id="81" name="Google Shape;81;p17"/>
          <p:cNvGrpSpPr/>
          <p:nvPr/>
        </p:nvGrpSpPr>
        <p:grpSpPr>
          <a:xfrm>
            <a:off x="722774" y="1359475"/>
            <a:ext cx="2547000" cy="2547000"/>
            <a:chOff x="1293736" y="1258050"/>
            <a:chExt cx="2547000" cy="2547000"/>
          </a:xfrm>
        </p:grpSpPr>
        <p:sp>
          <p:nvSpPr>
            <p:cNvPr id="82" name="Google Shape;82;p17"/>
            <p:cNvSpPr/>
            <p:nvPr/>
          </p:nvSpPr>
          <p:spPr>
            <a:xfrm rot="2700000">
              <a:off x="2286374" y="1011412"/>
              <a:ext cx="561726" cy="3040276"/>
            </a:xfrm>
            <a:prstGeom prst="roundRect">
              <a:avLst>
                <a:gd fmla="val 50000" name="adj"/>
              </a:avLst>
            </a:prstGeom>
            <a:solidFill>
              <a:srgbClr val="66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7"/>
            <p:cNvSpPr/>
            <p:nvPr/>
          </p:nvSpPr>
          <p:spPr>
            <a:xfrm>
              <a:off x="1510752" y="3205393"/>
              <a:ext cx="374100" cy="374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pl" sz="1200">
                  <a:solidFill>
                    <a:srgbClr val="0944A1"/>
                  </a:solidFill>
                  <a:latin typeface="Roboto"/>
                  <a:ea typeface="Roboto"/>
                  <a:cs typeface="Roboto"/>
                  <a:sym typeface="Roboto"/>
                </a:rPr>
                <a:t>1</a:t>
              </a:r>
              <a:endParaRPr b="1" sz="1200">
                <a:solidFill>
                  <a:srgbClr val="0944A1"/>
                </a:solidFill>
                <a:latin typeface="Roboto"/>
                <a:ea typeface="Roboto"/>
                <a:cs typeface="Roboto"/>
                <a:sym typeface="Roboto"/>
              </a:endParaRPr>
            </a:p>
          </p:txBody>
        </p:sp>
        <p:sp>
          <p:nvSpPr>
            <p:cNvPr id="84" name="Google Shape;84;p17"/>
            <p:cNvSpPr txBox="1"/>
            <p:nvPr/>
          </p:nvSpPr>
          <p:spPr>
            <a:xfrm rot="-2700000">
              <a:off x="1501398" y="2241353"/>
              <a:ext cx="2332604"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pl" sz="1200">
                  <a:solidFill>
                    <a:srgbClr val="FFFFFF"/>
                  </a:solidFill>
                  <a:latin typeface="Roboto"/>
                  <a:ea typeface="Roboto"/>
                  <a:cs typeface="Roboto"/>
                  <a:sym typeface="Roboto"/>
                </a:rPr>
                <a:t>Zagrożenia</a:t>
              </a:r>
              <a:endParaRPr b="1" sz="800">
                <a:solidFill>
                  <a:srgbClr val="FFFFFF"/>
                </a:solidFill>
                <a:latin typeface="Roboto"/>
                <a:ea typeface="Roboto"/>
                <a:cs typeface="Roboto"/>
                <a:sym typeface="Roboto"/>
              </a:endParaRPr>
            </a:p>
          </p:txBody>
        </p:sp>
      </p:grpSp>
      <p:grpSp>
        <p:nvGrpSpPr>
          <p:cNvPr id="85" name="Google Shape;85;p17"/>
          <p:cNvGrpSpPr/>
          <p:nvPr/>
        </p:nvGrpSpPr>
        <p:grpSpPr>
          <a:xfrm>
            <a:off x="1776221" y="1359475"/>
            <a:ext cx="2547000" cy="2547000"/>
            <a:chOff x="3203958" y="1258050"/>
            <a:chExt cx="2547000" cy="2547000"/>
          </a:xfrm>
        </p:grpSpPr>
        <p:sp>
          <p:nvSpPr>
            <p:cNvPr id="86" name="Google Shape;86;p17"/>
            <p:cNvSpPr/>
            <p:nvPr/>
          </p:nvSpPr>
          <p:spPr>
            <a:xfrm rot="2700000">
              <a:off x="4196595" y="1011412"/>
              <a:ext cx="561726" cy="3040276"/>
            </a:xfrm>
            <a:prstGeom prst="roundRect">
              <a:avLst>
                <a:gd fmla="val 50000" name="adj"/>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7"/>
            <p:cNvSpPr/>
            <p:nvPr/>
          </p:nvSpPr>
          <p:spPr>
            <a:xfrm>
              <a:off x="3420974" y="3205393"/>
              <a:ext cx="374100" cy="374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pl" sz="1200">
                  <a:solidFill>
                    <a:srgbClr val="0D5DDF"/>
                  </a:solidFill>
                  <a:latin typeface="Roboto"/>
                  <a:ea typeface="Roboto"/>
                  <a:cs typeface="Roboto"/>
                  <a:sym typeface="Roboto"/>
                </a:rPr>
                <a:t>2</a:t>
              </a:r>
              <a:endParaRPr b="1" sz="1200">
                <a:solidFill>
                  <a:srgbClr val="0D5DDF"/>
                </a:solidFill>
                <a:latin typeface="Roboto"/>
                <a:ea typeface="Roboto"/>
                <a:cs typeface="Roboto"/>
                <a:sym typeface="Roboto"/>
              </a:endParaRPr>
            </a:p>
          </p:txBody>
        </p:sp>
        <p:sp>
          <p:nvSpPr>
            <p:cNvPr id="88" name="Google Shape;88;p17"/>
            <p:cNvSpPr txBox="1"/>
            <p:nvPr/>
          </p:nvSpPr>
          <p:spPr>
            <a:xfrm rot="-2700000">
              <a:off x="3410687" y="2240903"/>
              <a:ext cx="2333877" cy="393293"/>
            </a:xfrm>
            <a:prstGeom prst="rect">
              <a:avLst/>
            </a:prstGeom>
            <a:solidFill>
              <a:srgbClr val="990000"/>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pl" sz="1200">
                  <a:solidFill>
                    <a:srgbClr val="FFFFFF"/>
                  </a:solidFill>
                  <a:latin typeface="Roboto"/>
                  <a:ea typeface="Roboto"/>
                  <a:cs typeface="Roboto"/>
                  <a:sym typeface="Roboto"/>
                </a:rPr>
                <a:t>Nauka, poznanie (badania)</a:t>
              </a:r>
              <a:endParaRPr b="1" sz="800">
                <a:solidFill>
                  <a:srgbClr val="FFFFFF"/>
                </a:solidFill>
                <a:latin typeface="Roboto"/>
                <a:ea typeface="Roboto"/>
                <a:cs typeface="Roboto"/>
                <a:sym typeface="Roboto"/>
              </a:endParaRPr>
            </a:p>
          </p:txBody>
        </p:sp>
      </p:grpSp>
      <p:grpSp>
        <p:nvGrpSpPr>
          <p:cNvPr id="89" name="Google Shape;89;p17"/>
          <p:cNvGrpSpPr/>
          <p:nvPr/>
        </p:nvGrpSpPr>
        <p:grpSpPr>
          <a:xfrm>
            <a:off x="3857264" y="1359475"/>
            <a:ext cx="2547000" cy="2547000"/>
            <a:chOff x="5123977" y="1258050"/>
            <a:chExt cx="2547000" cy="2547000"/>
          </a:xfrm>
        </p:grpSpPr>
        <p:sp>
          <p:nvSpPr>
            <p:cNvPr id="90" name="Google Shape;90;p17"/>
            <p:cNvSpPr/>
            <p:nvPr/>
          </p:nvSpPr>
          <p:spPr>
            <a:xfrm rot="2700000">
              <a:off x="6116614" y="1011412"/>
              <a:ext cx="561726" cy="3040276"/>
            </a:xfrm>
            <a:prstGeom prst="roundRect">
              <a:avLst>
                <a:gd fmla="val 50000" name="adj"/>
              </a:avLst>
            </a:pr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7"/>
            <p:cNvSpPr/>
            <p:nvPr/>
          </p:nvSpPr>
          <p:spPr>
            <a:xfrm>
              <a:off x="5340992" y="3205393"/>
              <a:ext cx="374100" cy="374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pl" sz="1200">
                  <a:solidFill>
                    <a:srgbClr val="307BF3"/>
                  </a:solidFill>
                  <a:latin typeface="Roboto"/>
                  <a:ea typeface="Roboto"/>
                  <a:cs typeface="Roboto"/>
                  <a:sym typeface="Roboto"/>
                </a:rPr>
                <a:t>3</a:t>
              </a:r>
              <a:endParaRPr b="1" sz="1200">
                <a:solidFill>
                  <a:srgbClr val="307BF3"/>
                </a:solidFill>
                <a:latin typeface="Roboto"/>
                <a:ea typeface="Roboto"/>
                <a:cs typeface="Roboto"/>
                <a:sym typeface="Roboto"/>
              </a:endParaRPr>
            </a:p>
          </p:txBody>
        </p:sp>
        <p:sp>
          <p:nvSpPr>
            <p:cNvPr id="92" name="Google Shape;92;p17"/>
            <p:cNvSpPr txBox="1"/>
            <p:nvPr/>
          </p:nvSpPr>
          <p:spPr>
            <a:xfrm rot="-2700000">
              <a:off x="5323969" y="2238203"/>
              <a:ext cx="2341513" cy="393293"/>
            </a:xfrm>
            <a:prstGeom prst="rect">
              <a:avLst/>
            </a:prstGeom>
            <a:solidFill>
              <a:srgbClr val="E06666"/>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pl" sz="1200">
                  <a:solidFill>
                    <a:srgbClr val="FFFFFF"/>
                  </a:solidFill>
                  <a:latin typeface="Roboto"/>
                  <a:ea typeface="Roboto"/>
                  <a:cs typeface="Roboto"/>
                  <a:sym typeface="Roboto"/>
                </a:rPr>
                <a:t>Akceptacja</a:t>
              </a:r>
              <a:endParaRPr b="1" sz="800">
                <a:solidFill>
                  <a:srgbClr val="FFFFFF"/>
                </a:solidFill>
                <a:latin typeface="Roboto"/>
                <a:ea typeface="Roboto"/>
                <a:cs typeface="Roboto"/>
                <a:sym typeface="Roboto"/>
              </a:endParaRPr>
            </a:p>
          </p:txBody>
        </p:sp>
      </p:grpSp>
      <p:grpSp>
        <p:nvGrpSpPr>
          <p:cNvPr id="93" name="Google Shape;93;p17"/>
          <p:cNvGrpSpPr/>
          <p:nvPr/>
        </p:nvGrpSpPr>
        <p:grpSpPr>
          <a:xfrm>
            <a:off x="2839639" y="1359475"/>
            <a:ext cx="2547000" cy="2547000"/>
            <a:chOff x="5123977" y="1258050"/>
            <a:chExt cx="2547000" cy="2547000"/>
          </a:xfrm>
        </p:grpSpPr>
        <p:sp>
          <p:nvSpPr>
            <p:cNvPr id="94" name="Google Shape;94;p17"/>
            <p:cNvSpPr/>
            <p:nvPr/>
          </p:nvSpPr>
          <p:spPr>
            <a:xfrm rot="2700000">
              <a:off x="6116614" y="1011412"/>
              <a:ext cx="561726" cy="3040276"/>
            </a:xfrm>
            <a:prstGeom prst="roundRect">
              <a:avLst>
                <a:gd fmla="val 50000" name="adj"/>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7"/>
            <p:cNvSpPr/>
            <p:nvPr/>
          </p:nvSpPr>
          <p:spPr>
            <a:xfrm>
              <a:off x="5340992" y="3205393"/>
              <a:ext cx="374100" cy="374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pl" sz="1200">
                  <a:solidFill>
                    <a:srgbClr val="307BF3"/>
                  </a:solidFill>
                  <a:latin typeface="Roboto"/>
                  <a:ea typeface="Roboto"/>
                  <a:cs typeface="Roboto"/>
                  <a:sym typeface="Roboto"/>
                </a:rPr>
                <a:t>3</a:t>
              </a:r>
              <a:endParaRPr b="1" sz="1200">
                <a:solidFill>
                  <a:srgbClr val="307BF3"/>
                </a:solidFill>
                <a:latin typeface="Roboto"/>
                <a:ea typeface="Roboto"/>
                <a:cs typeface="Roboto"/>
                <a:sym typeface="Roboto"/>
              </a:endParaRPr>
            </a:p>
          </p:txBody>
        </p:sp>
        <p:sp>
          <p:nvSpPr>
            <p:cNvPr id="96" name="Google Shape;96;p17"/>
            <p:cNvSpPr txBox="1"/>
            <p:nvPr/>
          </p:nvSpPr>
          <p:spPr>
            <a:xfrm rot="-2700000">
              <a:off x="5323969" y="2238203"/>
              <a:ext cx="2341513" cy="393293"/>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pl" sz="1200">
                  <a:solidFill>
                    <a:srgbClr val="FFFFFF"/>
                  </a:solidFill>
                  <a:latin typeface="Roboto"/>
                  <a:ea typeface="Roboto"/>
                  <a:cs typeface="Roboto"/>
                  <a:sym typeface="Roboto"/>
                </a:rPr>
                <a:t>Świadomość</a:t>
              </a:r>
              <a:endParaRPr b="1" sz="800">
                <a:solidFill>
                  <a:srgbClr val="FFFFFF"/>
                </a:solidFill>
                <a:latin typeface="Roboto"/>
                <a:ea typeface="Roboto"/>
                <a:cs typeface="Roboto"/>
                <a:sym typeface="Roboto"/>
              </a:endParaRPr>
            </a:p>
          </p:txBody>
        </p:sp>
      </p:grpSp>
      <p:grpSp>
        <p:nvGrpSpPr>
          <p:cNvPr id="97" name="Google Shape;97;p17"/>
          <p:cNvGrpSpPr/>
          <p:nvPr/>
        </p:nvGrpSpPr>
        <p:grpSpPr>
          <a:xfrm>
            <a:off x="4871289" y="1359475"/>
            <a:ext cx="2547000" cy="2547000"/>
            <a:chOff x="5123977" y="1258050"/>
            <a:chExt cx="2547000" cy="2547000"/>
          </a:xfrm>
        </p:grpSpPr>
        <p:sp>
          <p:nvSpPr>
            <p:cNvPr id="98" name="Google Shape;98;p17"/>
            <p:cNvSpPr/>
            <p:nvPr/>
          </p:nvSpPr>
          <p:spPr>
            <a:xfrm rot="2700000">
              <a:off x="6116614" y="1011412"/>
              <a:ext cx="561726" cy="3040276"/>
            </a:xfrm>
            <a:prstGeom prst="roundRect">
              <a:avLst>
                <a:gd fmla="val 50000" name="adj"/>
              </a:avLst>
            </a:pr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7"/>
            <p:cNvSpPr/>
            <p:nvPr/>
          </p:nvSpPr>
          <p:spPr>
            <a:xfrm>
              <a:off x="5340992" y="3205393"/>
              <a:ext cx="374100" cy="374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pl" sz="1200">
                  <a:solidFill>
                    <a:srgbClr val="307BF3"/>
                  </a:solidFill>
                  <a:latin typeface="Roboto"/>
                  <a:ea typeface="Roboto"/>
                  <a:cs typeface="Roboto"/>
                  <a:sym typeface="Roboto"/>
                </a:rPr>
                <a:t>3</a:t>
              </a:r>
              <a:endParaRPr b="1" sz="1200">
                <a:solidFill>
                  <a:srgbClr val="307BF3"/>
                </a:solidFill>
                <a:latin typeface="Roboto"/>
                <a:ea typeface="Roboto"/>
                <a:cs typeface="Roboto"/>
                <a:sym typeface="Roboto"/>
              </a:endParaRPr>
            </a:p>
          </p:txBody>
        </p:sp>
        <p:sp>
          <p:nvSpPr>
            <p:cNvPr id="100" name="Google Shape;100;p17"/>
            <p:cNvSpPr txBox="1"/>
            <p:nvPr/>
          </p:nvSpPr>
          <p:spPr>
            <a:xfrm rot="-2700000">
              <a:off x="5323969" y="2238203"/>
              <a:ext cx="2341513" cy="393293"/>
            </a:xfrm>
            <a:prstGeom prst="rect">
              <a:avLst/>
            </a:prstGeom>
            <a:solidFill>
              <a:srgbClr val="EA999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pl" sz="1200">
                  <a:solidFill>
                    <a:srgbClr val="FFFFFF"/>
                  </a:solidFill>
                  <a:latin typeface="Roboto"/>
                  <a:ea typeface="Roboto"/>
                  <a:cs typeface="Roboto"/>
                  <a:sym typeface="Roboto"/>
                </a:rPr>
                <a:t>Przeciwdziałanie, metody</a:t>
              </a:r>
              <a:endParaRPr b="1" sz="800">
                <a:solidFill>
                  <a:srgbClr val="FFFFFF"/>
                </a:solidFill>
                <a:latin typeface="Roboto"/>
                <a:ea typeface="Roboto"/>
                <a:cs typeface="Roboto"/>
                <a:sym typeface="Roboto"/>
              </a:endParaRPr>
            </a:p>
          </p:txBody>
        </p:sp>
      </p:grpSp>
      <p:grpSp>
        <p:nvGrpSpPr>
          <p:cNvPr id="101" name="Google Shape;101;p17"/>
          <p:cNvGrpSpPr/>
          <p:nvPr/>
        </p:nvGrpSpPr>
        <p:grpSpPr>
          <a:xfrm>
            <a:off x="5843614" y="1385150"/>
            <a:ext cx="2547000" cy="2547000"/>
            <a:chOff x="5123977" y="1258050"/>
            <a:chExt cx="2547000" cy="2547000"/>
          </a:xfrm>
        </p:grpSpPr>
        <p:sp>
          <p:nvSpPr>
            <p:cNvPr id="102" name="Google Shape;102;p17"/>
            <p:cNvSpPr/>
            <p:nvPr/>
          </p:nvSpPr>
          <p:spPr>
            <a:xfrm rot="2700000">
              <a:off x="6116614" y="1011412"/>
              <a:ext cx="561726" cy="3040276"/>
            </a:xfrm>
            <a:prstGeom prst="roundRect">
              <a:avLst>
                <a:gd fmla="val 50000" name="adj"/>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7"/>
            <p:cNvSpPr/>
            <p:nvPr/>
          </p:nvSpPr>
          <p:spPr>
            <a:xfrm>
              <a:off x="5340992" y="3205393"/>
              <a:ext cx="374100" cy="374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pl" sz="1200">
                  <a:solidFill>
                    <a:srgbClr val="307BF3"/>
                  </a:solidFill>
                  <a:latin typeface="Roboto"/>
                  <a:ea typeface="Roboto"/>
                  <a:cs typeface="Roboto"/>
                  <a:sym typeface="Roboto"/>
                </a:rPr>
                <a:t>3</a:t>
              </a:r>
              <a:endParaRPr b="1" sz="1200">
                <a:solidFill>
                  <a:srgbClr val="307BF3"/>
                </a:solidFill>
                <a:latin typeface="Roboto"/>
                <a:ea typeface="Roboto"/>
                <a:cs typeface="Roboto"/>
                <a:sym typeface="Roboto"/>
              </a:endParaRPr>
            </a:p>
          </p:txBody>
        </p:sp>
        <p:sp>
          <p:nvSpPr>
            <p:cNvPr id="104" name="Google Shape;104;p17"/>
            <p:cNvSpPr txBox="1"/>
            <p:nvPr/>
          </p:nvSpPr>
          <p:spPr>
            <a:xfrm rot="-2700000">
              <a:off x="5323969" y="2238203"/>
              <a:ext cx="2341513" cy="393293"/>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pl" sz="1200">
                  <a:solidFill>
                    <a:srgbClr val="FFFFFF"/>
                  </a:solidFill>
                  <a:latin typeface="Roboto"/>
                  <a:ea typeface="Roboto"/>
                  <a:cs typeface="Roboto"/>
                  <a:sym typeface="Roboto"/>
                </a:rPr>
                <a:t>Styl życia</a:t>
              </a:r>
              <a:endParaRPr b="1" sz="800">
                <a:solidFill>
                  <a:srgbClr val="FFFFFF"/>
                </a:solidFill>
                <a:latin typeface="Roboto"/>
                <a:ea typeface="Roboto"/>
                <a:cs typeface="Roboto"/>
                <a:sym typeface="Roboto"/>
              </a:endParaRPr>
            </a:p>
          </p:txBody>
        </p:sp>
      </p:grpSp>
      <p:cxnSp>
        <p:nvCxnSpPr>
          <p:cNvPr id="105" name="Google Shape;105;p17"/>
          <p:cNvCxnSpPr/>
          <p:nvPr/>
        </p:nvCxnSpPr>
        <p:spPr>
          <a:xfrm>
            <a:off x="839500" y="1131725"/>
            <a:ext cx="7546800" cy="61200"/>
          </a:xfrm>
          <a:prstGeom prst="straightConnector1">
            <a:avLst/>
          </a:prstGeom>
          <a:noFill/>
          <a:ln cap="flat" cmpd="sng" w="76200">
            <a:solidFill>
              <a:srgbClr val="FF0000"/>
            </a:solidFill>
            <a:prstDash val="solid"/>
            <a:round/>
            <a:headEnd len="med" w="med" type="none"/>
            <a:tailEnd len="med" w="med" type="triangle"/>
          </a:ln>
        </p:spPr>
      </p:cxnSp>
      <p:sp>
        <p:nvSpPr>
          <p:cNvPr id="106" name="Google Shape;106;p17"/>
          <p:cNvSpPr/>
          <p:nvPr/>
        </p:nvSpPr>
        <p:spPr>
          <a:xfrm>
            <a:off x="2418813" y="4403200"/>
            <a:ext cx="3732419" cy="603772"/>
          </a:xfrm>
          <a:prstGeom prst="rect">
            <a:avLst/>
          </a:prstGeom>
        </p:spPr>
        <p:txBody>
          <a:bodyPr>
            <a:prstTxWarp prst="textPlain"/>
          </a:bodyPr>
          <a:lstStyle/>
          <a:p>
            <a:pPr lvl="0" algn="ctr"/>
            <a:r>
              <a:rPr b="0" i="0">
                <a:ln>
                  <a:noFill/>
                </a:ln>
                <a:solidFill>
                  <a:srgbClr val="CC0000"/>
                </a:solidFill>
                <a:latin typeface="Arial"/>
              </a:rPr>
              <a:t>Twój wybór</a:t>
            </a:r>
          </a:p>
        </p:txBody>
      </p:sp>
      <p:sp>
        <p:nvSpPr>
          <p:cNvPr id="107" name="Google Shape;107;p17"/>
          <p:cNvSpPr/>
          <p:nvPr/>
        </p:nvSpPr>
        <p:spPr>
          <a:xfrm>
            <a:off x="4154975" y="3906475"/>
            <a:ext cx="260100" cy="496800"/>
          </a:xfrm>
          <a:prstGeom prst="upArrow">
            <a:avLst>
              <a:gd fmla="val 50000" name="adj1"/>
              <a:gd fmla="val 58832" name="adj2"/>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7"/>
          <p:cNvSpPr txBox="1"/>
          <p:nvPr/>
        </p:nvSpPr>
        <p:spPr>
          <a:xfrm>
            <a:off x="7712825" y="4610075"/>
            <a:ext cx="1301100" cy="3969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a:t>oprac. własne</a:t>
            </a:r>
            <a:endParaRPr/>
          </a:p>
        </p:txBody>
      </p:sp>
      <p:sp>
        <p:nvSpPr>
          <p:cNvPr id="109" name="Google Shape;109;p17"/>
          <p:cNvSpPr/>
          <p:nvPr/>
        </p:nvSpPr>
        <p:spPr>
          <a:xfrm rot="-8100000">
            <a:off x="1478055" y="3698825"/>
            <a:ext cx="260074" cy="722946"/>
          </a:xfrm>
          <a:prstGeom prst="upArrow">
            <a:avLst>
              <a:gd fmla="val 50000" name="adj1"/>
              <a:gd fmla="val 58832" name="adj2"/>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0" name="Google Shape;110;p17"/>
          <p:cNvPicPr preferRelativeResize="0"/>
          <p:nvPr/>
        </p:nvPicPr>
        <p:blipFill>
          <a:blip r:embed="rId3">
            <a:alphaModFix/>
          </a:blip>
          <a:stretch>
            <a:fillRect/>
          </a:stretch>
        </p:blipFill>
        <p:spPr>
          <a:xfrm>
            <a:off x="319250" y="4073037"/>
            <a:ext cx="941301" cy="9141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pic>
        <p:nvPicPr>
          <p:cNvPr id="481" name="Google Shape;481;p62"/>
          <p:cNvPicPr preferRelativeResize="0"/>
          <p:nvPr/>
        </p:nvPicPr>
        <p:blipFill>
          <a:blip r:embed="rId3">
            <a:alphaModFix/>
          </a:blip>
          <a:stretch>
            <a:fillRect/>
          </a:stretch>
        </p:blipFill>
        <p:spPr>
          <a:xfrm>
            <a:off x="152400" y="152400"/>
            <a:ext cx="3409950" cy="2914650"/>
          </a:xfrm>
          <a:prstGeom prst="rect">
            <a:avLst/>
          </a:prstGeom>
          <a:noFill/>
          <a:ln>
            <a:noFill/>
          </a:ln>
        </p:spPr>
      </p:pic>
      <p:sp>
        <p:nvSpPr>
          <p:cNvPr id="482" name="Google Shape;482;p62"/>
          <p:cNvSpPr txBox="1"/>
          <p:nvPr/>
        </p:nvSpPr>
        <p:spPr>
          <a:xfrm>
            <a:off x="2094150" y="3783700"/>
            <a:ext cx="6282300" cy="85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3000">
                <a:solidFill>
                  <a:srgbClr val="FF0000"/>
                </a:solidFill>
              </a:rPr>
              <a:t>Kominiarki z dodatkową warstwą, chroniącą przed przenikaniem substancji z zewnątrz</a:t>
            </a:r>
            <a:endParaRPr b="1" sz="3000">
              <a:solidFill>
                <a:srgbClr val="FF0000"/>
              </a:solidFill>
            </a:endParaRPr>
          </a:p>
        </p:txBody>
      </p:sp>
      <p:pic>
        <p:nvPicPr>
          <p:cNvPr id="483" name="Google Shape;483;p62"/>
          <p:cNvPicPr preferRelativeResize="0"/>
          <p:nvPr/>
        </p:nvPicPr>
        <p:blipFill rotWithShape="1">
          <a:blip r:embed="rId4">
            <a:alphaModFix/>
          </a:blip>
          <a:srcRect b="0" l="0" r="13171" t="0"/>
          <a:stretch/>
        </p:blipFill>
        <p:spPr>
          <a:xfrm>
            <a:off x="6198300" y="-33275"/>
            <a:ext cx="2856175" cy="3285999"/>
          </a:xfrm>
          <a:prstGeom prst="rect">
            <a:avLst/>
          </a:prstGeom>
          <a:noFill/>
          <a:ln>
            <a:noFill/>
          </a:ln>
        </p:spPr>
      </p:pic>
      <p:pic>
        <p:nvPicPr>
          <p:cNvPr id="484" name="Google Shape;484;p62"/>
          <p:cNvPicPr preferRelativeResize="0"/>
          <p:nvPr/>
        </p:nvPicPr>
        <p:blipFill>
          <a:blip r:embed="rId5">
            <a:alphaModFix/>
          </a:blip>
          <a:stretch>
            <a:fillRect/>
          </a:stretch>
        </p:blipFill>
        <p:spPr>
          <a:xfrm>
            <a:off x="3644375" y="57575"/>
            <a:ext cx="2966099" cy="3059349"/>
          </a:xfrm>
          <a:prstGeom prst="rect">
            <a:avLst/>
          </a:prstGeom>
          <a:noFill/>
          <a:ln>
            <a:noFill/>
          </a:ln>
        </p:spPr>
      </p:pic>
      <p:sp>
        <p:nvSpPr>
          <p:cNvPr id="485" name="Google Shape;485;p62"/>
          <p:cNvSpPr/>
          <p:nvPr/>
        </p:nvSpPr>
        <p:spPr>
          <a:xfrm>
            <a:off x="1254576" y="3783688"/>
            <a:ext cx="503056" cy="777437"/>
          </a:xfrm>
          <a:prstGeom prst="rect">
            <a:avLst/>
          </a:prstGeom>
        </p:spPr>
        <p:txBody>
          <a:bodyPr>
            <a:prstTxWarp prst="textPlain"/>
          </a:bodyPr>
          <a:lstStyle/>
          <a:p>
            <a:pPr lvl="0" algn="ctr"/>
            <a:r>
              <a:rPr b="0" i="0">
                <a:ln cap="flat" cmpd="sng" w="9525">
                  <a:solidFill>
                    <a:srgbClr val="FF0000"/>
                  </a:solidFill>
                  <a:prstDash val="solid"/>
                  <a:round/>
                  <a:headEnd len="sm" w="sm" type="none"/>
                  <a:tailEnd len="sm" w="sm" type="none"/>
                </a:ln>
                <a:solidFill>
                  <a:srgbClr val="FF0000"/>
                </a:solidFill>
                <a:latin typeface="Arial"/>
              </a:rPr>
              <a:t>6</a:t>
            </a: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9" name="Shape 489"/>
        <p:cNvGrpSpPr/>
        <p:nvPr/>
      </p:nvGrpSpPr>
      <p:grpSpPr>
        <a:xfrm>
          <a:off x="0" y="0"/>
          <a:ext cx="0" cy="0"/>
          <a:chOff x="0" y="0"/>
          <a:chExt cx="0" cy="0"/>
        </a:xfrm>
      </p:grpSpPr>
      <p:pic>
        <p:nvPicPr>
          <p:cNvPr id="490" name="Google Shape;490;p63"/>
          <p:cNvPicPr preferRelativeResize="0"/>
          <p:nvPr/>
        </p:nvPicPr>
        <p:blipFill>
          <a:blip r:embed="rId3">
            <a:alphaModFix/>
          </a:blip>
          <a:stretch>
            <a:fillRect/>
          </a:stretch>
        </p:blipFill>
        <p:spPr>
          <a:xfrm>
            <a:off x="0" y="0"/>
            <a:ext cx="4586848" cy="4853450"/>
          </a:xfrm>
          <a:prstGeom prst="rect">
            <a:avLst/>
          </a:prstGeom>
          <a:noFill/>
          <a:ln>
            <a:noFill/>
          </a:ln>
        </p:spPr>
      </p:pic>
      <p:pic>
        <p:nvPicPr>
          <p:cNvPr id="491" name="Google Shape;491;p63"/>
          <p:cNvPicPr preferRelativeResize="0"/>
          <p:nvPr/>
        </p:nvPicPr>
        <p:blipFill>
          <a:blip r:embed="rId4">
            <a:alphaModFix/>
          </a:blip>
          <a:stretch>
            <a:fillRect/>
          </a:stretch>
        </p:blipFill>
        <p:spPr>
          <a:xfrm>
            <a:off x="4586850" y="0"/>
            <a:ext cx="4557151" cy="3303197"/>
          </a:xfrm>
          <a:prstGeom prst="rect">
            <a:avLst/>
          </a:prstGeom>
          <a:noFill/>
          <a:ln>
            <a:noFill/>
          </a:ln>
        </p:spPr>
      </p:pic>
      <p:sp>
        <p:nvSpPr>
          <p:cNvPr id="492" name="Google Shape;492;p63"/>
          <p:cNvSpPr txBox="1"/>
          <p:nvPr/>
        </p:nvSpPr>
        <p:spPr>
          <a:xfrm>
            <a:off x="4342363" y="3949450"/>
            <a:ext cx="2969700" cy="11175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pl" sz="2400">
                <a:solidFill>
                  <a:srgbClr val="FF0000"/>
                </a:solidFill>
              </a:rPr>
              <a:t>Czy maseczka wystarczy</a:t>
            </a:r>
            <a:endParaRPr b="1" sz="2400">
              <a:solidFill>
                <a:srgbClr val="FF0000"/>
              </a:solidFill>
            </a:endParaRPr>
          </a:p>
        </p:txBody>
      </p:sp>
      <p:sp>
        <p:nvSpPr>
          <p:cNvPr id="493" name="Google Shape;493;p63"/>
          <p:cNvSpPr txBox="1"/>
          <p:nvPr/>
        </p:nvSpPr>
        <p:spPr>
          <a:xfrm>
            <a:off x="6947525" y="4056550"/>
            <a:ext cx="523800" cy="9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4800"/>
              <a:t>?</a:t>
            </a:r>
            <a:endParaRPr sz="4800"/>
          </a:p>
        </p:txBody>
      </p:sp>
      <p:cxnSp>
        <p:nvCxnSpPr>
          <p:cNvPr id="494" name="Google Shape;494;p63"/>
          <p:cNvCxnSpPr/>
          <p:nvPr/>
        </p:nvCxnSpPr>
        <p:spPr>
          <a:xfrm flipH="1" rot="10800000">
            <a:off x="5095100" y="2143450"/>
            <a:ext cx="137700" cy="1806000"/>
          </a:xfrm>
          <a:prstGeom prst="straightConnector1">
            <a:avLst/>
          </a:prstGeom>
          <a:noFill/>
          <a:ln cap="flat" cmpd="sng" w="114300">
            <a:solidFill>
              <a:srgbClr val="FF0000"/>
            </a:solidFill>
            <a:prstDash val="solid"/>
            <a:round/>
            <a:headEnd len="med" w="med" type="none"/>
            <a:tailEnd len="med" w="med" type="triangle"/>
          </a:ln>
        </p:spPr>
      </p:cxnSp>
      <p:sp>
        <p:nvSpPr>
          <p:cNvPr id="495" name="Google Shape;495;p63"/>
          <p:cNvSpPr/>
          <p:nvPr/>
        </p:nvSpPr>
        <p:spPr>
          <a:xfrm>
            <a:off x="8443976" y="4315050"/>
            <a:ext cx="492420" cy="751912"/>
          </a:xfrm>
          <a:prstGeom prst="rect">
            <a:avLst/>
          </a:prstGeom>
        </p:spPr>
        <p:txBody>
          <a:bodyPr>
            <a:prstTxWarp prst="textPlain"/>
          </a:bodyPr>
          <a:lstStyle/>
          <a:p>
            <a:pPr lvl="0" algn="ctr"/>
            <a:r>
              <a:rPr b="0" i="0">
                <a:ln cap="flat" cmpd="sng" w="9525">
                  <a:solidFill>
                    <a:srgbClr val="FF0000"/>
                  </a:solidFill>
                  <a:prstDash val="solid"/>
                  <a:round/>
                  <a:headEnd len="sm" w="sm" type="none"/>
                  <a:tailEnd len="sm" w="sm" type="none"/>
                </a:ln>
                <a:solidFill>
                  <a:srgbClr val="FF0000"/>
                </a:solidFill>
                <a:latin typeface="Arial"/>
              </a:rPr>
              <a:t>7</a:t>
            </a:r>
          </a:p>
        </p:txBody>
      </p:sp>
      <p:sp>
        <p:nvSpPr>
          <p:cNvPr id="496" name="Google Shape;496;p63"/>
          <p:cNvSpPr txBox="1"/>
          <p:nvPr/>
        </p:nvSpPr>
        <p:spPr>
          <a:xfrm>
            <a:off x="9419025" y="1457325"/>
            <a:ext cx="6172200" cy="72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0" name="Shape 500"/>
        <p:cNvGrpSpPr/>
        <p:nvPr/>
      </p:nvGrpSpPr>
      <p:grpSpPr>
        <a:xfrm>
          <a:off x="0" y="0"/>
          <a:ext cx="0" cy="0"/>
          <a:chOff x="0" y="0"/>
          <a:chExt cx="0" cy="0"/>
        </a:xfrm>
      </p:grpSpPr>
      <p:pic>
        <p:nvPicPr>
          <p:cNvPr id="501" name="Google Shape;501;p64"/>
          <p:cNvPicPr preferRelativeResize="0"/>
          <p:nvPr/>
        </p:nvPicPr>
        <p:blipFill>
          <a:blip r:embed="rId3">
            <a:alphaModFix/>
          </a:blip>
          <a:stretch>
            <a:fillRect/>
          </a:stretch>
        </p:blipFill>
        <p:spPr>
          <a:xfrm>
            <a:off x="83050" y="110450"/>
            <a:ext cx="4378077" cy="4922600"/>
          </a:xfrm>
          <a:prstGeom prst="rect">
            <a:avLst/>
          </a:prstGeom>
          <a:noFill/>
          <a:ln>
            <a:noFill/>
          </a:ln>
        </p:spPr>
      </p:pic>
      <p:pic>
        <p:nvPicPr>
          <p:cNvPr id="502" name="Google Shape;502;p64"/>
          <p:cNvPicPr preferRelativeResize="0"/>
          <p:nvPr/>
        </p:nvPicPr>
        <p:blipFill>
          <a:blip r:embed="rId4">
            <a:alphaModFix/>
          </a:blip>
          <a:stretch>
            <a:fillRect/>
          </a:stretch>
        </p:blipFill>
        <p:spPr>
          <a:xfrm>
            <a:off x="4613527" y="152400"/>
            <a:ext cx="4378066" cy="483097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6" name="Shape 506"/>
        <p:cNvGrpSpPr/>
        <p:nvPr/>
      </p:nvGrpSpPr>
      <p:grpSpPr>
        <a:xfrm>
          <a:off x="0" y="0"/>
          <a:ext cx="0" cy="0"/>
          <a:chOff x="0" y="0"/>
          <a:chExt cx="0" cy="0"/>
        </a:xfrm>
      </p:grpSpPr>
      <p:pic>
        <p:nvPicPr>
          <p:cNvPr id="507" name="Google Shape;507;p65"/>
          <p:cNvPicPr preferRelativeResize="0"/>
          <p:nvPr/>
        </p:nvPicPr>
        <p:blipFill>
          <a:blip r:embed="rId3">
            <a:alphaModFix/>
          </a:blip>
          <a:stretch>
            <a:fillRect/>
          </a:stretch>
        </p:blipFill>
        <p:spPr>
          <a:xfrm>
            <a:off x="935041" y="0"/>
            <a:ext cx="7273917" cy="51435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1" name="Shape 511"/>
        <p:cNvGrpSpPr/>
        <p:nvPr/>
      </p:nvGrpSpPr>
      <p:grpSpPr>
        <a:xfrm>
          <a:off x="0" y="0"/>
          <a:ext cx="0" cy="0"/>
          <a:chOff x="0" y="0"/>
          <a:chExt cx="0" cy="0"/>
        </a:xfrm>
      </p:grpSpPr>
      <p:pic>
        <p:nvPicPr>
          <p:cNvPr id="512" name="Google Shape;512;p66"/>
          <p:cNvPicPr preferRelativeResize="0"/>
          <p:nvPr/>
        </p:nvPicPr>
        <p:blipFill>
          <a:blip r:embed="rId3">
            <a:alphaModFix/>
          </a:blip>
          <a:stretch>
            <a:fillRect/>
          </a:stretch>
        </p:blipFill>
        <p:spPr>
          <a:xfrm>
            <a:off x="1335525" y="-215663"/>
            <a:ext cx="6472948" cy="557482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6" name="Shape 516"/>
        <p:cNvGrpSpPr/>
        <p:nvPr/>
      </p:nvGrpSpPr>
      <p:grpSpPr>
        <a:xfrm>
          <a:off x="0" y="0"/>
          <a:ext cx="0" cy="0"/>
          <a:chOff x="0" y="0"/>
          <a:chExt cx="0" cy="0"/>
        </a:xfrm>
      </p:grpSpPr>
      <p:pic>
        <p:nvPicPr>
          <p:cNvPr id="517" name="Google Shape;517;p67"/>
          <p:cNvPicPr preferRelativeResize="0"/>
          <p:nvPr/>
        </p:nvPicPr>
        <p:blipFill>
          <a:blip r:embed="rId3">
            <a:alphaModFix/>
          </a:blip>
          <a:stretch>
            <a:fillRect/>
          </a:stretch>
        </p:blipFill>
        <p:spPr>
          <a:xfrm>
            <a:off x="1031188" y="0"/>
            <a:ext cx="7081628" cy="5143500"/>
          </a:xfrm>
          <a:prstGeom prst="rect">
            <a:avLst/>
          </a:prstGeom>
          <a:noFill/>
          <a:ln>
            <a:noFill/>
          </a:ln>
        </p:spPr>
      </p:pic>
      <p:sp>
        <p:nvSpPr>
          <p:cNvPr id="518" name="Google Shape;518;p67"/>
          <p:cNvSpPr txBox="1"/>
          <p:nvPr/>
        </p:nvSpPr>
        <p:spPr>
          <a:xfrm>
            <a:off x="4410632" y="4263398"/>
            <a:ext cx="1715400" cy="756600"/>
          </a:xfrm>
          <a:prstGeom prst="rect">
            <a:avLst/>
          </a:prstGeom>
          <a:solidFill>
            <a:srgbClr val="F3F3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l" sz="1200"/>
              <a:t>źródło: </a:t>
            </a:r>
            <a:r>
              <a:rPr lang="pl" sz="1200"/>
              <a:t>Prezentacja “BHP” KW PSP Katowice</a:t>
            </a:r>
            <a:endParaRPr sz="1200"/>
          </a:p>
        </p:txBody>
      </p:sp>
      <p:pic>
        <p:nvPicPr>
          <p:cNvPr id="519" name="Google Shape;519;p67"/>
          <p:cNvPicPr preferRelativeResize="0"/>
          <p:nvPr/>
        </p:nvPicPr>
        <p:blipFill>
          <a:blip r:embed="rId4">
            <a:alphaModFix/>
          </a:blip>
          <a:stretch>
            <a:fillRect/>
          </a:stretch>
        </p:blipFill>
        <p:spPr>
          <a:xfrm>
            <a:off x="3282187" y="1352975"/>
            <a:ext cx="1198103" cy="1607852"/>
          </a:xfrm>
          <a:prstGeom prst="rect">
            <a:avLst/>
          </a:prstGeom>
          <a:noFill/>
          <a:ln>
            <a:noFill/>
          </a:ln>
        </p:spPr>
      </p:pic>
      <p:sp>
        <p:nvSpPr>
          <p:cNvPr id="520" name="Google Shape;520;p67"/>
          <p:cNvSpPr/>
          <p:nvPr/>
        </p:nvSpPr>
        <p:spPr>
          <a:xfrm>
            <a:off x="300076" y="1672850"/>
            <a:ext cx="501992" cy="777437"/>
          </a:xfrm>
          <a:prstGeom prst="rect">
            <a:avLst/>
          </a:prstGeom>
        </p:spPr>
        <p:txBody>
          <a:bodyPr>
            <a:prstTxWarp prst="textPlain"/>
          </a:bodyPr>
          <a:lstStyle/>
          <a:p>
            <a:pPr lvl="0" algn="ctr"/>
            <a:r>
              <a:rPr b="0" i="0">
                <a:ln cap="flat" cmpd="sng" w="9525">
                  <a:solidFill>
                    <a:srgbClr val="FF0000"/>
                  </a:solidFill>
                  <a:prstDash val="solid"/>
                  <a:round/>
                  <a:headEnd len="sm" w="sm" type="none"/>
                  <a:tailEnd len="sm" w="sm" type="none"/>
                </a:ln>
                <a:solidFill>
                  <a:srgbClr val="FF0000"/>
                </a:solidFill>
                <a:latin typeface="Arial"/>
              </a:rPr>
              <a:t>8</a:t>
            </a: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4" name="Shape 524"/>
        <p:cNvGrpSpPr/>
        <p:nvPr/>
      </p:nvGrpSpPr>
      <p:grpSpPr>
        <a:xfrm>
          <a:off x="0" y="0"/>
          <a:ext cx="0" cy="0"/>
          <a:chOff x="0" y="0"/>
          <a:chExt cx="0" cy="0"/>
        </a:xfrm>
      </p:grpSpPr>
      <p:pic>
        <p:nvPicPr>
          <p:cNvPr id="525" name="Google Shape;525;p68"/>
          <p:cNvPicPr preferRelativeResize="0"/>
          <p:nvPr/>
        </p:nvPicPr>
        <p:blipFill>
          <a:blip r:embed="rId3">
            <a:alphaModFix/>
          </a:blip>
          <a:stretch>
            <a:fillRect/>
          </a:stretch>
        </p:blipFill>
        <p:spPr>
          <a:xfrm>
            <a:off x="0" y="0"/>
            <a:ext cx="6770550" cy="5143500"/>
          </a:xfrm>
          <a:prstGeom prst="rect">
            <a:avLst/>
          </a:prstGeom>
          <a:noFill/>
          <a:ln>
            <a:noFill/>
          </a:ln>
        </p:spPr>
      </p:pic>
      <p:pic>
        <p:nvPicPr>
          <p:cNvPr id="526" name="Google Shape;526;p68"/>
          <p:cNvPicPr preferRelativeResize="0"/>
          <p:nvPr/>
        </p:nvPicPr>
        <p:blipFill>
          <a:blip r:embed="rId4">
            <a:alphaModFix/>
          </a:blip>
          <a:stretch>
            <a:fillRect/>
          </a:stretch>
        </p:blipFill>
        <p:spPr>
          <a:xfrm>
            <a:off x="6668700" y="0"/>
            <a:ext cx="2475299" cy="5143500"/>
          </a:xfrm>
          <a:prstGeom prst="rect">
            <a:avLst/>
          </a:prstGeom>
          <a:noFill/>
          <a:ln>
            <a:noFill/>
          </a:ln>
        </p:spPr>
      </p:pic>
      <p:sp>
        <p:nvSpPr>
          <p:cNvPr id="527" name="Google Shape;527;p68"/>
          <p:cNvSpPr txBox="1"/>
          <p:nvPr/>
        </p:nvSpPr>
        <p:spPr>
          <a:xfrm>
            <a:off x="8212425" y="4387775"/>
            <a:ext cx="858000" cy="6996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000"/>
              <a:t>źródło: Mateusz Buczak</a:t>
            </a:r>
            <a:endParaRPr sz="10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1" name="Shape 531"/>
        <p:cNvGrpSpPr/>
        <p:nvPr/>
      </p:nvGrpSpPr>
      <p:grpSpPr>
        <a:xfrm>
          <a:off x="0" y="0"/>
          <a:ext cx="0" cy="0"/>
          <a:chOff x="0" y="0"/>
          <a:chExt cx="0" cy="0"/>
        </a:xfrm>
      </p:grpSpPr>
      <p:sp>
        <p:nvSpPr>
          <p:cNvPr id="532" name="Google Shape;532;p69"/>
          <p:cNvSpPr txBox="1"/>
          <p:nvPr/>
        </p:nvSpPr>
        <p:spPr>
          <a:xfrm>
            <a:off x="258675" y="152400"/>
            <a:ext cx="9003900" cy="38919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SzPts val="3000"/>
              <a:buChar char="❖"/>
            </a:pPr>
            <a:r>
              <a:rPr lang="pl" sz="3000"/>
              <a:t>Wg. 2 badań </a:t>
            </a:r>
            <a:r>
              <a:rPr b="1" lang="pl" sz="3000"/>
              <a:t>40-80%</a:t>
            </a:r>
            <a:r>
              <a:rPr lang="pl" sz="3000"/>
              <a:t> strażaków w USA </a:t>
            </a:r>
            <a:r>
              <a:rPr b="1" lang="pl" sz="3000"/>
              <a:t>używa</a:t>
            </a:r>
            <a:r>
              <a:rPr lang="pl" sz="3000"/>
              <a:t> aparatów podczas dogaszania (“overhaul”).</a:t>
            </a:r>
            <a:br>
              <a:rPr lang="pl" sz="3000"/>
            </a:br>
            <a:endParaRPr sz="3000"/>
          </a:p>
          <a:p>
            <a:pPr indent="-419100" lvl="0" marL="457200" rtl="0" algn="l">
              <a:spcBef>
                <a:spcPts val="0"/>
              </a:spcBef>
              <a:spcAft>
                <a:spcPts val="0"/>
              </a:spcAft>
              <a:buSzPts val="3000"/>
              <a:buChar char="❖"/>
            </a:pPr>
            <a:r>
              <a:rPr lang="pl" sz="3000"/>
              <a:t>Wg. jednego polskiego badania ankietowego (próba 397), </a:t>
            </a:r>
            <a:r>
              <a:rPr b="1" lang="pl" sz="3000"/>
              <a:t>tylko 27%</a:t>
            </a:r>
            <a:r>
              <a:rPr lang="pl" sz="3000"/>
              <a:t> osób zadeklarowało używanie AODO podczas dogaszania i rozbiórki.</a:t>
            </a:r>
            <a:endParaRPr sz="3000"/>
          </a:p>
        </p:txBody>
      </p:sp>
      <p:sp>
        <p:nvSpPr>
          <p:cNvPr id="533" name="Google Shape;533;p69"/>
          <p:cNvSpPr txBox="1"/>
          <p:nvPr/>
        </p:nvSpPr>
        <p:spPr>
          <a:xfrm>
            <a:off x="5541475" y="3464325"/>
            <a:ext cx="3332700" cy="375900"/>
          </a:xfrm>
          <a:prstGeom prst="rect">
            <a:avLst/>
          </a:prstGeom>
          <a:solidFill>
            <a:srgbClr val="F3F3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l" sz="1000"/>
              <a:t>źródło: “Zapobieganie nowotworom, cz. 2” PP 02/2019</a:t>
            </a:r>
            <a:endParaRPr sz="1000"/>
          </a:p>
        </p:txBody>
      </p:sp>
      <p:pic>
        <p:nvPicPr>
          <p:cNvPr id="534" name="Google Shape;534;p69"/>
          <p:cNvPicPr preferRelativeResize="0"/>
          <p:nvPr/>
        </p:nvPicPr>
        <p:blipFill>
          <a:blip r:embed="rId3">
            <a:alphaModFix/>
          </a:blip>
          <a:stretch>
            <a:fillRect/>
          </a:stretch>
        </p:blipFill>
        <p:spPr>
          <a:xfrm>
            <a:off x="4572001" y="3231675"/>
            <a:ext cx="866250" cy="841200"/>
          </a:xfrm>
          <a:prstGeom prst="rect">
            <a:avLst/>
          </a:prstGeom>
          <a:noFill/>
          <a:ln>
            <a:noFill/>
          </a:ln>
        </p:spPr>
      </p:pic>
      <p:sp>
        <p:nvSpPr>
          <p:cNvPr id="535" name="Google Shape;535;p69"/>
          <p:cNvSpPr txBox="1"/>
          <p:nvPr/>
        </p:nvSpPr>
        <p:spPr>
          <a:xfrm>
            <a:off x="119375" y="3521850"/>
            <a:ext cx="1959900" cy="15123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a:t>Konkretne liczby? </a:t>
            </a:r>
            <a:r>
              <a:rPr b="1" lang="pl"/>
              <a:t>Niezupełnie.</a:t>
            </a:r>
            <a:br>
              <a:rPr b="1" lang="pl"/>
            </a:br>
            <a:endParaRPr b="1"/>
          </a:p>
          <a:p>
            <a:pPr indent="0" lvl="0" marL="0" rtl="0" algn="ctr">
              <a:spcBef>
                <a:spcPts val="0"/>
              </a:spcBef>
              <a:spcAft>
                <a:spcPts val="0"/>
              </a:spcAft>
              <a:buNone/>
            </a:pPr>
            <a:r>
              <a:rPr lang="pl"/>
              <a:t>Odniesienie, rząd wielkości i kierunek? </a:t>
            </a:r>
            <a:r>
              <a:rPr b="1" lang="pl"/>
              <a:t>Jak najbardziej.</a:t>
            </a:r>
            <a:endParaRPr b="1"/>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9" name="Shape 539"/>
        <p:cNvGrpSpPr/>
        <p:nvPr/>
      </p:nvGrpSpPr>
      <p:grpSpPr>
        <a:xfrm>
          <a:off x="0" y="0"/>
          <a:ext cx="0" cy="0"/>
          <a:chOff x="0" y="0"/>
          <a:chExt cx="0" cy="0"/>
        </a:xfrm>
      </p:grpSpPr>
      <p:pic>
        <p:nvPicPr>
          <p:cNvPr id="540" name="Google Shape;540;p70"/>
          <p:cNvPicPr preferRelativeResize="0"/>
          <p:nvPr/>
        </p:nvPicPr>
        <p:blipFill rotWithShape="1">
          <a:blip r:embed="rId3">
            <a:alphaModFix/>
          </a:blip>
          <a:srcRect b="38796" l="0" r="0" t="0"/>
          <a:stretch/>
        </p:blipFill>
        <p:spPr>
          <a:xfrm>
            <a:off x="0" y="0"/>
            <a:ext cx="4937202" cy="3947703"/>
          </a:xfrm>
          <a:prstGeom prst="rect">
            <a:avLst/>
          </a:prstGeom>
          <a:noFill/>
          <a:ln>
            <a:noFill/>
          </a:ln>
        </p:spPr>
      </p:pic>
      <p:sp>
        <p:nvSpPr>
          <p:cNvPr id="541" name="Google Shape;541;p70"/>
          <p:cNvSpPr txBox="1"/>
          <p:nvPr/>
        </p:nvSpPr>
        <p:spPr>
          <a:xfrm>
            <a:off x="4937200" y="185850"/>
            <a:ext cx="4190100" cy="1718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1800">
                <a:highlight>
                  <a:srgbClr val="FF9900"/>
                </a:highlight>
              </a:rPr>
              <a:t>W czasie dogaszania, wiele szkodliwych i rakotwórczych substancji utrzymuje się w atmosferze w stężeniach przekraczających normy, </a:t>
            </a:r>
            <a:r>
              <a:rPr b="1" lang="pl" sz="1800">
                <a:highlight>
                  <a:srgbClr val="FF0000"/>
                </a:highlight>
              </a:rPr>
              <a:t>nawet jeśli mierniki nie wykazują obecności tlenku węgla i cyjanowodoru.</a:t>
            </a:r>
            <a:endParaRPr b="1" sz="1800">
              <a:highlight>
                <a:srgbClr val="FF0000"/>
              </a:highlight>
            </a:endParaRPr>
          </a:p>
        </p:txBody>
      </p:sp>
      <p:pic>
        <p:nvPicPr>
          <p:cNvPr id="542" name="Google Shape;542;p70"/>
          <p:cNvPicPr preferRelativeResize="0"/>
          <p:nvPr/>
        </p:nvPicPr>
        <p:blipFill>
          <a:blip r:embed="rId4">
            <a:alphaModFix/>
          </a:blip>
          <a:stretch>
            <a:fillRect/>
          </a:stretch>
        </p:blipFill>
        <p:spPr>
          <a:xfrm>
            <a:off x="5053925" y="2075950"/>
            <a:ext cx="4090076" cy="306754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6" name="Shape 546"/>
        <p:cNvGrpSpPr/>
        <p:nvPr/>
      </p:nvGrpSpPr>
      <p:grpSpPr>
        <a:xfrm>
          <a:off x="0" y="0"/>
          <a:ext cx="0" cy="0"/>
          <a:chOff x="0" y="0"/>
          <a:chExt cx="0" cy="0"/>
        </a:xfrm>
      </p:grpSpPr>
      <p:pic>
        <p:nvPicPr>
          <p:cNvPr id="547" name="Google Shape;547;p71"/>
          <p:cNvPicPr preferRelativeResize="0"/>
          <p:nvPr/>
        </p:nvPicPr>
        <p:blipFill rotWithShape="1">
          <a:blip r:embed="rId3">
            <a:alphaModFix/>
          </a:blip>
          <a:srcRect b="0" l="14842" r="0" t="0"/>
          <a:stretch/>
        </p:blipFill>
        <p:spPr>
          <a:xfrm>
            <a:off x="146850" y="99300"/>
            <a:ext cx="4492900" cy="3220925"/>
          </a:xfrm>
          <a:prstGeom prst="rect">
            <a:avLst/>
          </a:prstGeom>
          <a:noFill/>
          <a:ln>
            <a:noFill/>
          </a:ln>
        </p:spPr>
      </p:pic>
      <p:sp>
        <p:nvSpPr>
          <p:cNvPr id="548" name="Google Shape;548;p71"/>
          <p:cNvSpPr txBox="1"/>
          <p:nvPr/>
        </p:nvSpPr>
        <p:spPr>
          <a:xfrm>
            <a:off x="228700" y="181863"/>
            <a:ext cx="1025700" cy="6123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a:solidFill>
                  <a:schemeClr val="dk1"/>
                </a:solidFill>
              </a:rPr>
              <a:t>f</a:t>
            </a:r>
            <a:r>
              <a:rPr lang="pl"/>
              <a:t>ot. Maciej Jonek</a:t>
            </a:r>
            <a:endParaRPr/>
          </a:p>
        </p:txBody>
      </p:sp>
      <p:pic>
        <p:nvPicPr>
          <p:cNvPr id="549" name="Google Shape;549;p71"/>
          <p:cNvPicPr preferRelativeResize="0"/>
          <p:nvPr/>
        </p:nvPicPr>
        <p:blipFill>
          <a:blip r:embed="rId4">
            <a:alphaModFix/>
          </a:blip>
          <a:stretch>
            <a:fillRect/>
          </a:stretch>
        </p:blipFill>
        <p:spPr>
          <a:xfrm>
            <a:off x="4636300" y="876731"/>
            <a:ext cx="4398499" cy="3991469"/>
          </a:xfrm>
          <a:prstGeom prst="rect">
            <a:avLst/>
          </a:prstGeom>
          <a:noFill/>
          <a:ln>
            <a:noFill/>
          </a:ln>
        </p:spPr>
      </p:pic>
      <p:sp>
        <p:nvSpPr>
          <p:cNvPr id="550" name="Google Shape;550;p71"/>
          <p:cNvSpPr txBox="1"/>
          <p:nvPr/>
        </p:nvSpPr>
        <p:spPr>
          <a:xfrm>
            <a:off x="7936850" y="4320750"/>
            <a:ext cx="1025700" cy="6123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a:t>fot. Paweł Ryś</a:t>
            </a:r>
            <a:endParaRPr/>
          </a:p>
        </p:txBody>
      </p:sp>
      <p:sp>
        <p:nvSpPr>
          <p:cNvPr id="551" name="Google Shape;551;p71"/>
          <p:cNvSpPr txBox="1"/>
          <p:nvPr/>
        </p:nvSpPr>
        <p:spPr>
          <a:xfrm>
            <a:off x="95650" y="3620300"/>
            <a:ext cx="4398600" cy="14361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700"/>
              <a:t>Dekontaminacja wstępna na miejscu zdarzenia poprzez szorowanie zwykłą szczotką z użyciem wody i płynu do mycia naczyń (detergentu) pozwala na </a:t>
            </a:r>
            <a:r>
              <a:rPr b="1" lang="pl" sz="1700">
                <a:solidFill>
                  <a:srgbClr val="FF9900"/>
                </a:solidFill>
              </a:rPr>
              <a:t>redukcję WWA na kurtkach o średnio 85%.</a:t>
            </a:r>
            <a:endParaRPr b="1" sz="1700">
              <a:solidFill>
                <a:srgbClr val="FF9900"/>
              </a:solidFill>
            </a:endParaRPr>
          </a:p>
        </p:txBody>
      </p:sp>
      <p:sp>
        <p:nvSpPr>
          <p:cNvPr id="552" name="Google Shape;552;p71"/>
          <p:cNvSpPr txBox="1"/>
          <p:nvPr/>
        </p:nvSpPr>
        <p:spPr>
          <a:xfrm>
            <a:off x="5885450" y="-129675"/>
            <a:ext cx="3575100" cy="1718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2400">
                <a:highlight>
                  <a:srgbClr val="FF9900"/>
                </a:highlight>
              </a:rPr>
              <a:t>Wstępna dekontaminacja na miejscu zdarzenia</a:t>
            </a:r>
            <a:endParaRPr b="1" sz="2400">
              <a:highlight>
                <a:srgbClr val="FF9900"/>
              </a:highlight>
            </a:endParaRPr>
          </a:p>
        </p:txBody>
      </p:sp>
      <p:sp>
        <p:nvSpPr>
          <p:cNvPr id="553" name="Google Shape;553;p71"/>
          <p:cNvSpPr txBox="1"/>
          <p:nvPr/>
        </p:nvSpPr>
        <p:spPr>
          <a:xfrm>
            <a:off x="146850" y="2152900"/>
            <a:ext cx="2724900" cy="132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2400">
                <a:highlight>
                  <a:srgbClr val="FF9900"/>
                </a:highlight>
              </a:rPr>
              <a:t>Używanie AODO podczas pracy w środowisku popożarowym</a:t>
            </a:r>
            <a:endParaRPr b="1" sz="2400">
              <a:highlight>
                <a:srgbClr val="FF9900"/>
              </a:highlight>
            </a:endParaRPr>
          </a:p>
        </p:txBody>
      </p:sp>
      <p:cxnSp>
        <p:nvCxnSpPr>
          <p:cNvPr id="554" name="Google Shape;554;p71"/>
          <p:cNvCxnSpPr/>
          <p:nvPr/>
        </p:nvCxnSpPr>
        <p:spPr>
          <a:xfrm flipH="1" rot="10800000">
            <a:off x="4353825" y="3419400"/>
            <a:ext cx="2304900" cy="1344600"/>
          </a:xfrm>
          <a:prstGeom prst="straightConnector1">
            <a:avLst/>
          </a:prstGeom>
          <a:noFill/>
          <a:ln cap="flat" cmpd="sng" w="76200">
            <a:solidFill>
              <a:srgbClr val="FF9900"/>
            </a:solidFill>
            <a:prstDash val="solid"/>
            <a:round/>
            <a:headEnd len="med" w="med" type="none"/>
            <a:tailEnd len="med" w="med" type="triangle"/>
          </a:ln>
        </p:spPr>
      </p:cxnSp>
      <p:sp>
        <p:nvSpPr>
          <p:cNvPr id="555" name="Google Shape;555;p71"/>
          <p:cNvSpPr/>
          <p:nvPr/>
        </p:nvSpPr>
        <p:spPr>
          <a:xfrm>
            <a:off x="5654825" y="99300"/>
            <a:ext cx="500925" cy="694876"/>
          </a:xfrm>
          <a:prstGeom prst="rect">
            <a:avLst/>
          </a:prstGeom>
        </p:spPr>
        <p:txBody>
          <a:bodyPr>
            <a:prstTxWarp prst="textPlain"/>
          </a:bodyPr>
          <a:lstStyle/>
          <a:p>
            <a:pPr lvl="0" algn="ctr"/>
            <a:r>
              <a:rPr b="0" i="0">
                <a:ln cap="flat" cmpd="sng" w="9525">
                  <a:solidFill>
                    <a:srgbClr val="FF0000"/>
                  </a:solidFill>
                  <a:prstDash val="solid"/>
                  <a:round/>
                  <a:headEnd len="sm" w="sm" type="none"/>
                  <a:tailEnd len="sm" w="sm" type="none"/>
                </a:ln>
                <a:solidFill>
                  <a:srgbClr val="FF0000"/>
                </a:solidFill>
                <a:latin typeface="Arial"/>
              </a:rPr>
              <a:t>9</a:t>
            </a:r>
          </a:p>
        </p:txBody>
      </p:sp>
      <p:pic>
        <p:nvPicPr>
          <p:cNvPr id="556" name="Google Shape;556;p71"/>
          <p:cNvPicPr preferRelativeResize="0"/>
          <p:nvPr/>
        </p:nvPicPr>
        <p:blipFill rotWithShape="1">
          <a:blip r:embed="rId5">
            <a:alphaModFix/>
          </a:blip>
          <a:srcRect b="0" l="8708" r="24965" t="0"/>
          <a:stretch/>
        </p:blipFill>
        <p:spPr>
          <a:xfrm>
            <a:off x="2955555" y="99288"/>
            <a:ext cx="1680737" cy="1900537"/>
          </a:xfrm>
          <a:prstGeom prst="rect">
            <a:avLst/>
          </a:prstGeom>
          <a:noFill/>
          <a:ln cap="flat" cmpd="sng" w="38100">
            <a:solidFill>
              <a:srgbClr val="FF0000"/>
            </a:solidFill>
            <a:prstDash val="solid"/>
            <a:round/>
            <a:headEnd len="sm" w="sm" type="none"/>
            <a:tailEnd len="sm" w="sm" type="none"/>
          </a:ln>
        </p:spPr>
      </p:pic>
      <p:sp>
        <p:nvSpPr>
          <p:cNvPr id="557" name="Google Shape;557;p71"/>
          <p:cNvSpPr txBox="1"/>
          <p:nvPr/>
        </p:nvSpPr>
        <p:spPr>
          <a:xfrm>
            <a:off x="3237150" y="181871"/>
            <a:ext cx="1749900" cy="95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1800">
                <a:highlight>
                  <a:srgbClr val="FF9900"/>
                </a:highlight>
              </a:rPr>
              <a:t>“Myjka” na aucie</a:t>
            </a:r>
            <a:endParaRPr b="1" sz="1800">
              <a:highlight>
                <a:srgbClr val="FF9900"/>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18"/>
          <p:cNvSpPr txBox="1"/>
          <p:nvPr/>
        </p:nvSpPr>
        <p:spPr>
          <a:xfrm>
            <a:off x="75000" y="2051375"/>
            <a:ext cx="9144000" cy="3746100"/>
          </a:xfrm>
          <a:prstGeom prst="rect">
            <a:avLst/>
          </a:prstGeom>
          <a:noFill/>
          <a:ln>
            <a:noFill/>
          </a:ln>
        </p:spPr>
        <p:txBody>
          <a:bodyPr anchorCtr="0" anchor="ctr" bIns="91425" lIns="91425" spcFirstLastPara="1" rIns="91425" wrap="square" tIns="91425">
            <a:noAutofit/>
          </a:bodyPr>
          <a:lstStyle/>
          <a:p>
            <a:pPr indent="-438150" lvl="0" marL="457200" rtl="0" algn="l">
              <a:spcBef>
                <a:spcPts val="0"/>
              </a:spcBef>
              <a:spcAft>
                <a:spcPts val="0"/>
              </a:spcAft>
              <a:buSzPts val="3300"/>
              <a:buChar char="●"/>
            </a:pPr>
            <a:r>
              <a:rPr b="1" lang="pl" sz="3300">
                <a:solidFill>
                  <a:schemeClr val="dk1"/>
                </a:solidFill>
              </a:rPr>
              <a:t>Nowotwory</a:t>
            </a:r>
            <a:endParaRPr b="1" sz="3300">
              <a:solidFill>
                <a:schemeClr val="dk1"/>
              </a:solidFill>
            </a:endParaRPr>
          </a:p>
          <a:p>
            <a:pPr indent="-438150" lvl="0" marL="457200" rtl="0" algn="l">
              <a:spcBef>
                <a:spcPts val="0"/>
              </a:spcBef>
              <a:spcAft>
                <a:spcPts val="0"/>
              </a:spcAft>
              <a:buSzPts val="3300"/>
              <a:buChar char="●"/>
            </a:pPr>
            <a:r>
              <a:rPr b="1" lang="pl" sz="3300">
                <a:solidFill>
                  <a:schemeClr val="dk1"/>
                </a:solidFill>
              </a:rPr>
              <a:t>Choroby układu krążenia</a:t>
            </a:r>
            <a:r>
              <a:rPr lang="pl" sz="3300">
                <a:solidFill>
                  <a:schemeClr val="dk1"/>
                </a:solidFill>
              </a:rPr>
              <a:t> (udary, zawały)</a:t>
            </a:r>
            <a:endParaRPr sz="3300"/>
          </a:p>
          <a:p>
            <a:pPr indent="-438150" lvl="0" marL="457200" rtl="0" algn="l">
              <a:spcBef>
                <a:spcPts val="0"/>
              </a:spcBef>
              <a:spcAft>
                <a:spcPts val="0"/>
              </a:spcAft>
              <a:buSzPts val="3300"/>
              <a:buChar char="●"/>
            </a:pPr>
            <a:r>
              <a:rPr lang="pl" sz="3300"/>
              <a:t>Choroby neurodegeneracyjne (ch. Parkinsona, demencja)</a:t>
            </a:r>
            <a:endParaRPr sz="3300"/>
          </a:p>
          <a:p>
            <a:pPr indent="-438150" lvl="0" marL="457200" rtl="0" algn="l">
              <a:spcBef>
                <a:spcPts val="0"/>
              </a:spcBef>
              <a:spcAft>
                <a:spcPts val="0"/>
              </a:spcAft>
              <a:buSzPts val="3300"/>
              <a:buChar char="●"/>
            </a:pPr>
            <a:r>
              <a:rPr lang="pl" sz="3300">
                <a:solidFill>
                  <a:schemeClr val="dk1"/>
                </a:solidFill>
              </a:rPr>
              <a:t>Przegrzanie, udar cieplny, odwodnienie</a:t>
            </a:r>
            <a:endParaRPr sz="3300"/>
          </a:p>
          <a:p>
            <a:pPr indent="-438150" lvl="0" marL="457200" rtl="0" algn="l">
              <a:spcBef>
                <a:spcPts val="0"/>
              </a:spcBef>
              <a:spcAft>
                <a:spcPts val="0"/>
              </a:spcAft>
              <a:buSzPts val="3300"/>
              <a:buChar char="●"/>
            </a:pPr>
            <a:r>
              <a:rPr lang="pl" sz="3300">
                <a:solidFill>
                  <a:srgbClr val="FF0000"/>
                </a:solidFill>
              </a:rPr>
              <a:t>PTSD, depresja, zaburzenia psychiczne</a:t>
            </a:r>
            <a:endParaRPr sz="3300"/>
          </a:p>
          <a:p>
            <a:pPr indent="-438150" lvl="0" marL="457200" rtl="0" algn="l">
              <a:spcBef>
                <a:spcPts val="0"/>
              </a:spcBef>
              <a:spcAft>
                <a:spcPts val="0"/>
              </a:spcAft>
              <a:buSzPts val="3300"/>
              <a:buChar char="●"/>
            </a:pPr>
            <a:r>
              <a:rPr lang="pl" sz="3300">
                <a:solidFill>
                  <a:srgbClr val="FF0000"/>
                </a:solidFill>
              </a:rPr>
              <a:t>Urazy na skutek braku ergonomii</a:t>
            </a:r>
            <a:br>
              <a:rPr lang="pl" sz="3300"/>
            </a:br>
            <a:br>
              <a:rPr lang="pl" sz="3300"/>
            </a:br>
            <a:br>
              <a:rPr lang="pl" sz="3300"/>
            </a:br>
            <a:endParaRPr sz="3300"/>
          </a:p>
        </p:txBody>
      </p:sp>
      <p:sp>
        <p:nvSpPr>
          <p:cNvPr id="116" name="Google Shape;116;p18"/>
          <p:cNvSpPr txBox="1"/>
          <p:nvPr/>
        </p:nvSpPr>
        <p:spPr>
          <a:xfrm>
            <a:off x="193575" y="150025"/>
            <a:ext cx="8752200" cy="127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3600"/>
              <a:t>Składowe profilaktyki zdrowotnej - zagrożenia</a:t>
            </a:r>
            <a:br>
              <a:rPr b="1" lang="pl" sz="3600"/>
            </a:br>
            <a:r>
              <a:rPr b="1" lang="pl" sz="2400"/>
              <a:t>(Spis treści)</a:t>
            </a:r>
            <a:endParaRPr b="1" sz="24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1" name="Shape 561"/>
        <p:cNvGrpSpPr/>
        <p:nvPr/>
      </p:nvGrpSpPr>
      <p:grpSpPr>
        <a:xfrm>
          <a:off x="0" y="0"/>
          <a:ext cx="0" cy="0"/>
          <a:chOff x="0" y="0"/>
          <a:chExt cx="0" cy="0"/>
        </a:xfrm>
      </p:grpSpPr>
      <p:pic>
        <p:nvPicPr>
          <p:cNvPr id="562" name="Google Shape;562;p72"/>
          <p:cNvPicPr preferRelativeResize="0"/>
          <p:nvPr/>
        </p:nvPicPr>
        <p:blipFill>
          <a:blip r:embed="rId3">
            <a:alphaModFix/>
          </a:blip>
          <a:stretch>
            <a:fillRect/>
          </a:stretch>
        </p:blipFill>
        <p:spPr>
          <a:xfrm>
            <a:off x="718650" y="0"/>
            <a:ext cx="7706710" cy="5143501"/>
          </a:xfrm>
          <a:prstGeom prst="rect">
            <a:avLst/>
          </a:prstGeom>
          <a:noFill/>
          <a:ln>
            <a:noFill/>
          </a:ln>
        </p:spPr>
      </p:pic>
      <p:sp>
        <p:nvSpPr>
          <p:cNvPr id="563" name="Google Shape;563;p72"/>
          <p:cNvSpPr txBox="1"/>
          <p:nvPr/>
        </p:nvSpPr>
        <p:spPr>
          <a:xfrm>
            <a:off x="718650" y="0"/>
            <a:ext cx="842100" cy="5277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200"/>
              <a:t>fot. Jacek Krawczyk</a:t>
            </a:r>
            <a:endParaRPr sz="1200"/>
          </a:p>
        </p:txBody>
      </p:sp>
      <p:sp>
        <p:nvSpPr>
          <p:cNvPr id="564" name="Google Shape;564;p72"/>
          <p:cNvSpPr txBox="1"/>
          <p:nvPr/>
        </p:nvSpPr>
        <p:spPr>
          <a:xfrm>
            <a:off x="81050" y="3221550"/>
            <a:ext cx="5885100" cy="132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2400">
                <a:highlight>
                  <a:srgbClr val="FF9900"/>
                </a:highlight>
              </a:rPr>
              <a:t>Dopiero po ok. 72 godzinach strefa popożarowa staje się strefą względnie “zimną” - znaczna redukcja zagrożenia związanego z gazami i pyłami.</a:t>
            </a:r>
            <a:endParaRPr b="1" sz="2400">
              <a:highlight>
                <a:srgbClr val="FF9900"/>
              </a:highlight>
            </a:endParaRPr>
          </a:p>
        </p:txBody>
      </p:sp>
      <p:pic>
        <p:nvPicPr>
          <p:cNvPr id="565" name="Google Shape;565;p72"/>
          <p:cNvPicPr preferRelativeResize="0"/>
          <p:nvPr/>
        </p:nvPicPr>
        <p:blipFill>
          <a:blip r:embed="rId4">
            <a:alphaModFix/>
          </a:blip>
          <a:stretch>
            <a:fillRect/>
          </a:stretch>
        </p:blipFill>
        <p:spPr>
          <a:xfrm>
            <a:off x="5966150" y="884775"/>
            <a:ext cx="3103475" cy="2061601"/>
          </a:xfrm>
          <a:prstGeom prst="rect">
            <a:avLst/>
          </a:prstGeom>
          <a:noFill/>
          <a:ln cap="flat" cmpd="sng" w="38100">
            <a:solidFill>
              <a:srgbClr val="FF0000"/>
            </a:solidFill>
            <a:prstDash val="solid"/>
            <a:round/>
            <a:headEnd len="sm" w="sm" type="none"/>
            <a:tailEnd len="sm" w="sm" type="none"/>
          </a:ln>
        </p:spPr>
      </p:pic>
      <p:sp>
        <p:nvSpPr>
          <p:cNvPr id="566" name="Google Shape;566;p72"/>
          <p:cNvSpPr txBox="1"/>
          <p:nvPr/>
        </p:nvSpPr>
        <p:spPr>
          <a:xfrm>
            <a:off x="7586492" y="2534577"/>
            <a:ext cx="1398600" cy="3255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000"/>
              <a:t>info.put.poznan.pl</a:t>
            </a:r>
            <a:endParaRPr sz="1000"/>
          </a:p>
        </p:txBody>
      </p:sp>
      <p:sp>
        <p:nvSpPr>
          <p:cNvPr id="567" name="Google Shape;567;p72"/>
          <p:cNvSpPr txBox="1"/>
          <p:nvPr/>
        </p:nvSpPr>
        <p:spPr>
          <a:xfrm>
            <a:off x="6192725" y="3629050"/>
            <a:ext cx="2178900" cy="14508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100"/>
              <a:t>Gainey S.J., Horn G.P., Towers A.E., Oelschlager M.L., Tir V.L., Drnevich J. et al., Exposure to a firefighting overhaul environment without respiratory protection increases immune dysregulation and lung disease risk, 2018</a:t>
            </a:r>
            <a:endParaRPr sz="1100"/>
          </a:p>
        </p:txBody>
      </p:sp>
      <p:pic>
        <p:nvPicPr>
          <p:cNvPr id="568" name="Google Shape;568;p72"/>
          <p:cNvPicPr preferRelativeResize="0"/>
          <p:nvPr/>
        </p:nvPicPr>
        <p:blipFill>
          <a:blip r:embed="rId5">
            <a:alphaModFix/>
          </a:blip>
          <a:stretch>
            <a:fillRect/>
          </a:stretch>
        </p:blipFill>
        <p:spPr>
          <a:xfrm>
            <a:off x="8457450" y="4485351"/>
            <a:ext cx="612176" cy="5945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2" name="Shape 572"/>
        <p:cNvGrpSpPr/>
        <p:nvPr/>
      </p:nvGrpSpPr>
      <p:grpSpPr>
        <a:xfrm>
          <a:off x="0" y="0"/>
          <a:ext cx="0" cy="0"/>
          <a:chOff x="0" y="0"/>
          <a:chExt cx="0" cy="0"/>
        </a:xfrm>
      </p:grpSpPr>
      <p:sp>
        <p:nvSpPr>
          <p:cNvPr id="573" name="Google Shape;573;p73"/>
          <p:cNvSpPr txBox="1"/>
          <p:nvPr>
            <p:ph idx="1" type="subTitle"/>
          </p:nvPr>
        </p:nvSpPr>
        <p:spPr>
          <a:xfrm>
            <a:off x="6605975" y="955488"/>
            <a:ext cx="2216400" cy="3025500"/>
          </a:xfrm>
          <a:prstGeom prst="rect">
            <a:avLst/>
          </a:prstGeom>
          <a:solidFill>
            <a:srgbClr val="FFFFFF"/>
          </a:solidFill>
        </p:spPr>
        <p:txBody>
          <a:bodyPr anchorCtr="0" anchor="t" bIns="91425" lIns="91425" spcFirstLastPara="1" rIns="91425" wrap="square" tIns="91425">
            <a:noAutofit/>
          </a:bodyPr>
          <a:lstStyle/>
          <a:p>
            <a:pPr indent="0" lvl="0" marL="0" rtl="0" algn="ctr">
              <a:spcBef>
                <a:spcPts val="0"/>
              </a:spcBef>
              <a:spcAft>
                <a:spcPts val="0"/>
              </a:spcAft>
              <a:buNone/>
            </a:pPr>
            <a:r>
              <a:rPr b="1" lang="pl" sz="3600">
                <a:solidFill>
                  <a:srgbClr val="000000"/>
                </a:solidFill>
              </a:rPr>
              <a:t>Twoje </a:t>
            </a:r>
            <a:r>
              <a:rPr b="1" lang="pl" sz="3600">
                <a:solidFill>
                  <a:srgbClr val="6AA84F"/>
                </a:solidFill>
              </a:rPr>
              <a:t>zdrowie</a:t>
            </a:r>
            <a:endParaRPr b="1" sz="3600">
              <a:solidFill>
                <a:srgbClr val="6AA84F"/>
              </a:solidFill>
            </a:endParaRPr>
          </a:p>
          <a:p>
            <a:pPr indent="0" lvl="0" marL="0" rtl="0" algn="ctr">
              <a:spcBef>
                <a:spcPts val="0"/>
              </a:spcBef>
              <a:spcAft>
                <a:spcPts val="0"/>
              </a:spcAft>
              <a:buNone/>
            </a:pPr>
            <a:r>
              <a:t/>
            </a:r>
            <a:endParaRPr b="1" sz="3600">
              <a:solidFill>
                <a:srgbClr val="000000"/>
              </a:solidFill>
            </a:endParaRPr>
          </a:p>
          <a:p>
            <a:pPr indent="0" lvl="0" marL="0" rtl="0" algn="ctr">
              <a:spcBef>
                <a:spcPts val="0"/>
              </a:spcBef>
              <a:spcAft>
                <a:spcPts val="0"/>
              </a:spcAft>
              <a:buNone/>
            </a:pPr>
            <a:r>
              <a:rPr b="1" lang="pl" sz="3600">
                <a:solidFill>
                  <a:srgbClr val="000000"/>
                </a:solidFill>
              </a:rPr>
              <a:t>Twoja </a:t>
            </a:r>
            <a:r>
              <a:rPr b="1" lang="pl" sz="3600">
                <a:solidFill>
                  <a:srgbClr val="FF0000"/>
                </a:solidFill>
              </a:rPr>
              <a:t>decyzja</a:t>
            </a:r>
            <a:endParaRPr b="1" sz="3600">
              <a:solidFill>
                <a:srgbClr val="FF0000"/>
              </a:solidFill>
            </a:endParaRPr>
          </a:p>
        </p:txBody>
      </p:sp>
      <p:pic>
        <p:nvPicPr>
          <p:cNvPr id="574" name="Google Shape;574;p73"/>
          <p:cNvPicPr preferRelativeResize="0"/>
          <p:nvPr/>
        </p:nvPicPr>
        <p:blipFill>
          <a:blip r:embed="rId3">
            <a:alphaModFix/>
          </a:blip>
          <a:stretch>
            <a:fillRect/>
          </a:stretch>
        </p:blipFill>
        <p:spPr>
          <a:xfrm>
            <a:off x="391150" y="222025"/>
            <a:ext cx="5737249" cy="48505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8" name="Shape 578"/>
        <p:cNvGrpSpPr/>
        <p:nvPr/>
      </p:nvGrpSpPr>
      <p:grpSpPr>
        <a:xfrm>
          <a:off x="0" y="0"/>
          <a:ext cx="0" cy="0"/>
          <a:chOff x="0" y="0"/>
          <a:chExt cx="0" cy="0"/>
        </a:xfrm>
      </p:grpSpPr>
      <p:pic>
        <p:nvPicPr>
          <p:cNvPr id="579" name="Google Shape;579;p74"/>
          <p:cNvPicPr preferRelativeResize="0"/>
          <p:nvPr/>
        </p:nvPicPr>
        <p:blipFill>
          <a:blip r:embed="rId3">
            <a:alphaModFix/>
          </a:blip>
          <a:stretch>
            <a:fillRect/>
          </a:stretch>
        </p:blipFill>
        <p:spPr>
          <a:xfrm rot="-5400000">
            <a:off x="700750" y="-493462"/>
            <a:ext cx="3629025" cy="4838700"/>
          </a:xfrm>
          <a:prstGeom prst="rect">
            <a:avLst/>
          </a:prstGeom>
          <a:noFill/>
          <a:ln>
            <a:noFill/>
          </a:ln>
        </p:spPr>
      </p:pic>
      <p:sp>
        <p:nvSpPr>
          <p:cNvPr id="580" name="Google Shape;580;p74"/>
          <p:cNvSpPr txBox="1"/>
          <p:nvPr/>
        </p:nvSpPr>
        <p:spPr>
          <a:xfrm>
            <a:off x="5020250" y="111375"/>
            <a:ext cx="4203000" cy="246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2400"/>
              <a:t>Używanie chusteczek nawilżanych bezpośrednio po zakończeniu działań związanych z kontaminacją substancjami kancerogennymi może zredukować ekspozycję na te substancje nawet o </a:t>
            </a:r>
            <a:r>
              <a:rPr b="1" lang="pl" sz="2400">
                <a:solidFill>
                  <a:srgbClr val="FF9900"/>
                </a:solidFill>
              </a:rPr>
              <a:t>54%</a:t>
            </a:r>
            <a:r>
              <a:rPr lang="pl" sz="2400"/>
              <a:t> lub więcej.</a:t>
            </a:r>
            <a:endParaRPr sz="2400"/>
          </a:p>
        </p:txBody>
      </p:sp>
      <p:sp>
        <p:nvSpPr>
          <p:cNvPr id="581" name="Google Shape;581;p74"/>
          <p:cNvSpPr txBox="1"/>
          <p:nvPr/>
        </p:nvSpPr>
        <p:spPr>
          <a:xfrm>
            <a:off x="7725750" y="3169375"/>
            <a:ext cx="1173900" cy="662400"/>
          </a:xfrm>
          <a:prstGeom prst="rect">
            <a:avLst/>
          </a:prstGeom>
          <a:solidFill>
            <a:srgbClr val="F3F3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l" sz="1100"/>
              <a:t>“Zapobieganie nowotworom” 01/2019, PP</a:t>
            </a:r>
            <a:endParaRPr sz="1100"/>
          </a:p>
        </p:txBody>
      </p:sp>
      <p:sp>
        <p:nvSpPr>
          <p:cNvPr id="582" name="Google Shape;582;p74"/>
          <p:cNvSpPr txBox="1"/>
          <p:nvPr/>
        </p:nvSpPr>
        <p:spPr>
          <a:xfrm>
            <a:off x="95925" y="4621075"/>
            <a:ext cx="4924200" cy="3840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a:t>Patrz: “How to use hero wipes fire for on-scene decon”</a:t>
            </a:r>
            <a:endParaRPr b="1"/>
          </a:p>
        </p:txBody>
      </p:sp>
      <p:pic>
        <p:nvPicPr>
          <p:cNvPr id="583" name="Google Shape;583;p74"/>
          <p:cNvPicPr preferRelativeResize="0"/>
          <p:nvPr/>
        </p:nvPicPr>
        <p:blipFill>
          <a:blip r:embed="rId4">
            <a:alphaModFix/>
          </a:blip>
          <a:stretch>
            <a:fillRect/>
          </a:stretch>
        </p:blipFill>
        <p:spPr>
          <a:xfrm>
            <a:off x="7111625" y="3202386"/>
            <a:ext cx="614125" cy="596375"/>
          </a:xfrm>
          <a:prstGeom prst="rect">
            <a:avLst/>
          </a:prstGeom>
          <a:noFill/>
          <a:ln>
            <a:noFill/>
          </a:ln>
        </p:spPr>
      </p:pic>
      <p:pic>
        <p:nvPicPr>
          <p:cNvPr id="584" name="Google Shape;584;p74"/>
          <p:cNvPicPr preferRelativeResize="0"/>
          <p:nvPr/>
        </p:nvPicPr>
        <p:blipFill>
          <a:blip r:embed="rId5">
            <a:alphaModFix/>
          </a:blip>
          <a:stretch>
            <a:fillRect/>
          </a:stretch>
        </p:blipFill>
        <p:spPr>
          <a:xfrm>
            <a:off x="5020250" y="4537675"/>
            <a:ext cx="467400" cy="467400"/>
          </a:xfrm>
          <a:prstGeom prst="rect">
            <a:avLst/>
          </a:prstGeom>
          <a:noFill/>
          <a:ln>
            <a:noFill/>
          </a:ln>
        </p:spPr>
      </p:pic>
      <p:sp>
        <p:nvSpPr>
          <p:cNvPr id="585" name="Google Shape;585;p74"/>
          <p:cNvSpPr/>
          <p:nvPr/>
        </p:nvSpPr>
        <p:spPr>
          <a:xfrm>
            <a:off x="7983176" y="4227650"/>
            <a:ext cx="1016747" cy="777437"/>
          </a:xfrm>
          <a:prstGeom prst="rect">
            <a:avLst/>
          </a:prstGeom>
        </p:spPr>
        <p:txBody>
          <a:bodyPr>
            <a:prstTxWarp prst="textPlain"/>
          </a:bodyPr>
          <a:lstStyle/>
          <a:p>
            <a:pPr lvl="0" algn="ctr"/>
            <a:r>
              <a:rPr b="0" i="0">
                <a:ln cap="flat" cmpd="sng" w="9525">
                  <a:solidFill>
                    <a:srgbClr val="FF0000"/>
                  </a:solidFill>
                  <a:prstDash val="solid"/>
                  <a:round/>
                  <a:headEnd len="sm" w="sm" type="none"/>
                  <a:tailEnd len="sm" w="sm" type="none"/>
                </a:ln>
                <a:solidFill>
                  <a:srgbClr val="FF0000"/>
                </a:solidFill>
                <a:latin typeface="Arial"/>
              </a:rPr>
              <a:t>10</a:t>
            </a: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9" name="Shape 589"/>
        <p:cNvGrpSpPr/>
        <p:nvPr/>
      </p:nvGrpSpPr>
      <p:grpSpPr>
        <a:xfrm>
          <a:off x="0" y="0"/>
          <a:ext cx="0" cy="0"/>
          <a:chOff x="0" y="0"/>
          <a:chExt cx="0" cy="0"/>
        </a:xfrm>
      </p:grpSpPr>
      <p:pic>
        <p:nvPicPr>
          <p:cNvPr id="590" name="Google Shape;590;p75"/>
          <p:cNvPicPr preferRelativeResize="0"/>
          <p:nvPr/>
        </p:nvPicPr>
        <p:blipFill>
          <a:blip r:embed="rId3">
            <a:alphaModFix/>
          </a:blip>
          <a:stretch>
            <a:fillRect/>
          </a:stretch>
        </p:blipFill>
        <p:spPr>
          <a:xfrm>
            <a:off x="129325" y="1078525"/>
            <a:ext cx="3611073" cy="2835400"/>
          </a:xfrm>
          <a:prstGeom prst="rect">
            <a:avLst/>
          </a:prstGeom>
          <a:noFill/>
          <a:ln cap="flat" cmpd="sng" w="38100">
            <a:solidFill>
              <a:srgbClr val="000000"/>
            </a:solidFill>
            <a:prstDash val="solid"/>
            <a:round/>
            <a:headEnd len="sm" w="sm" type="none"/>
            <a:tailEnd len="sm" w="sm" type="none"/>
          </a:ln>
        </p:spPr>
      </p:pic>
      <p:sp>
        <p:nvSpPr>
          <p:cNvPr id="591" name="Google Shape;591;p75"/>
          <p:cNvSpPr txBox="1"/>
          <p:nvPr/>
        </p:nvSpPr>
        <p:spPr>
          <a:xfrm>
            <a:off x="258675" y="4277950"/>
            <a:ext cx="3093900" cy="674700"/>
          </a:xfrm>
          <a:prstGeom prst="rect">
            <a:avLst/>
          </a:prstGeom>
          <a:solidFill>
            <a:srgbClr val="FF99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pl" sz="1050"/>
              <a:t>Wytyczne w sprawie ramowych wymagań funkcjonalno-użytkowych obiektów strażnic Państwowej Straży Pożarnej </a:t>
            </a:r>
            <a:endParaRPr b="1" i="1"/>
          </a:p>
        </p:txBody>
      </p:sp>
      <p:pic>
        <p:nvPicPr>
          <p:cNvPr id="592" name="Google Shape;592;p75"/>
          <p:cNvPicPr preferRelativeResize="0"/>
          <p:nvPr/>
        </p:nvPicPr>
        <p:blipFill rotWithShape="1">
          <a:blip r:embed="rId4">
            <a:alphaModFix/>
          </a:blip>
          <a:srcRect b="0" l="30771" r="0" t="0"/>
          <a:stretch/>
        </p:blipFill>
        <p:spPr>
          <a:xfrm>
            <a:off x="4404102" y="74650"/>
            <a:ext cx="2539000" cy="2457300"/>
          </a:xfrm>
          <a:prstGeom prst="rect">
            <a:avLst/>
          </a:prstGeom>
          <a:noFill/>
          <a:ln cap="flat" cmpd="sng" w="38100">
            <a:solidFill>
              <a:srgbClr val="000000"/>
            </a:solidFill>
            <a:prstDash val="solid"/>
            <a:round/>
            <a:headEnd len="sm" w="sm" type="none"/>
            <a:tailEnd len="sm" w="sm" type="none"/>
          </a:ln>
        </p:spPr>
      </p:pic>
      <p:sp>
        <p:nvSpPr>
          <p:cNvPr id="593" name="Google Shape;593;p75"/>
          <p:cNvSpPr txBox="1"/>
          <p:nvPr/>
        </p:nvSpPr>
        <p:spPr>
          <a:xfrm>
            <a:off x="6245200" y="2245775"/>
            <a:ext cx="616800" cy="2289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000"/>
              <a:t>norfi.pl</a:t>
            </a:r>
            <a:endParaRPr sz="1000"/>
          </a:p>
        </p:txBody>
      </p:sp>
      <p:pic>
        <p:nvPicPr>
          <p:cNvPr id="594" name="Google Shape;594;p75"/>
          <p:cNvPicPr preferRelativeResize="0"/>
          <p:nvPr/>
        </p:nvPicPr>
        <p:blipFill>
          <a:blip r:embed="rId5">
            <a:alphaModFix/>
          </a:blip>
          <a:stretch>
            <a:fillRect/>
          </a:stretch>
        </p:blipFill>
        <p:spPr>
          <a:xfrm>
            <a:off x="4872154" y="2676800"/>
            <a:ext cx="4043952" cy="2275841"/>
          </a:xfrm>
          <a:prstGeom prst="rect">
            <a:avLst/>
          </a:prstGeom>
          <a:noFill/>
          <a:ln cap="flat" cmpd="sng" w="38100">
            <a:solidFill>
              <a:srgbClr val="000000"/>
            </a:solidFill>
            <a:prstDash val="solid"/>
            <a:round/>
            <a:headEnd len="sm" w="sm" type="none"/>
            <a:tailEnd len="sm" w="sm" type="none"/>
          </a:ln>
        </p:spPr>
      </p:pic>
      <p:sp>
        <p:nvSpPr>
          <p:cNvPr id="595" name="Google Shape;595;p75"/>
          <p:cNvSpPr txBox="1"/>
          <p:nvPr/>
        </p:nvSpPr>
        <p:spPr>
          <a:xfrm>
            <a:off x="79600" y="0"/>
            <a:ext cx="4228200" cy="67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2400"/>
              <a:t>Rozwiązania użytkowe i techniczne w strażnicach</a:t>
            </a:r>
            <a:endParaRPr b="1" sz="2400"/>
          </a:p>
        </p:txBody>
      </p:sp>
      <p:sp>
        <p:nvSpPr>
          <p:cNvPr id="596" name="Google Shape;596;p75"/>
          <p:cNvSpPr txBox="1"/>
          <p:nvPr/>
        </p:nvSpPr>
        <p:spPr>
          <a:xfrm>
            <a:off x="7618200" y="4585600"/>
            <a:ext cx="1303200" cy="3084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000"/>
              <a:t>straz.swiebodzin.pl</a:t>
            </a:r>
            <a:endParaRPr sz="1000"/>
          </a:p>
        </p:txBody>
      </p:sp>
      <p:pic>
        <p:nvPicPr>
          <p:cNvPr id="597" name="Google Shape;597;p75"/>
          <p:cNvPicPr preferRelativeResize="0"/>
          <p:nvPr/>
        </p:nvPicPr>
        <p:blipFill>
          <a:blip r:embed="rId6">
            <a:alphaModFix/>
          </a:blip>
          <a:stretch>
            <a:fillRect/>
          </a:stretch>
        </p:blipFill>
        <p:spPr>
          <a:xfrm>
            <a:off x="3952638" y="2986463"/>
            <a:ext cx="1336102" cy="1656525"/>
          </a:xfrm>
          <a:prstGeom prst="rect">
            <a:avLst/>
          </a:prstGeom>
          <a:noFill/>
          <a:ln cap="flat" cmpd="sng" w="38100">
            <a:solidFill>
              <a:srgbClr val="000000"/>
            </a:solidFill>
            <a:prstDash val="solid"/>
            <a:round/>
            <a:headEnd len="sm" w="sm" type="none"/>
            <a:tailEnd len="sm" w="sm" type="none"/>
          </a:ln>
        </p:spPr>
      </p:pic>
      <p:sp>
        <p:nvSpPr>
          <p:cNvPr id="598" name="Google Shape;598;p75"/>
          <p:cNvSpPr/>
          <p:nvPr/>
        </p:nvSpPr>
        <p:spPr>
          <a:xfrm>
            <a:off x="2732526" y="1567863"/>
            <a:ext cx="793403" cy="764674"/>
          </a:xfrm>
          <a:prstGeom prst="rect">
            <a:avLst/>
          </a:prstGeom>
        </p:spPr>
        <p:txBody>
          <a:bodyPr>
            <a:prstTxWarp prst="textPlain"/>
          </a:bodyPr>
          <a:lstStyle/>
          <a:p>
            <a:pPr lvl="0" algn="ctr"/>
            <a:r>
              <a:rPr b="0" i="0">
                <a:ln cap="flat" cmpd="sng" w="9525">
                  <a:solidFill>
                    <a:srgbClr val="FF0000"/>
                  </a:solidFill>
                  <a:prstDash val="solid"/>
                  <a:round/>
                  <a:headEnd len="sm" w="sm" type="none"/>
                  <a:tailEnd len="sm" w="sm" type="none"/>
                </a:ln>
                <a:solidFill>
                  <a:srgbClr val="FF0000"/>
                </a:solidFill>
                <a:latin typeface="Arial"/>
              </a:rPr>
              <a:t>11</a:t>
            </a:r>
          </a:p>
        </p:txBody>
      </p:sp>
      <p:sp>
        <p:nvSpPr>
          <p:cNvPr id="599" name="Google Shape;599;p75"/>
          <p:cNvSpPr/>
          <p:nvPr/>
        </p:nvSpPr>
        <p:spPr>
          <a:xfrm>
            <a:off x="5927963" y="289700"/>
            <a:ext cx="886974" cy="674701"/>
          </a:xfrm>
          <a:prstGeom prst="rect">
            <a:avLst/>
          </a:prstGeom>
        </p:spPr>
        <p:txBody>
          <a:bodyPr>
            <a:prstTxWarp prst="textPlain"/>
          </a:bodyPr>
          <a:lstStyle/>
          <a:p>
            <a:pPr lvl="0" algn="ctr"/>
            <a:r>
              <a:rPr b="0" i="0">
                <a:ln cap="flat" cmpd="sng" w="9525">
                  <a:solidFill>
                    <a:srgbClr val="FF0000"/>
                  </a:solidFill>
                  <a:prstDash val="solid"/>
                  <a:round/>
                  <a:headEnd len="sm" w="sm" type="none"/>
                  <a:tailEnd len="sm" w="sm" type="none"/>
                </a:ln>
                <a:solidFill>
                  <a:srgbClr val="FF0000"/>
                </a:solidFill>
                <a:latin typeface="Arial"/>
              </a:rPr>
              <a:t>12</a:t>
            </a:r>
          </a:p>
        </p:txBody>
      </p:sp>
      <p:pic>
        <p:nvPicPr>
          <p:cNvPr id="600" name="Google Shape;600;p75"/>
          <p:cNvPicPr preferRelativeResize="0"/>
          <p:nvPr/>
        </p:nvPicPr>
        <p:blipFill rotWithShape="1">
          <a:blip r:embed="rId7">
            <a:alphaModFix/>
          </a:blip>
          <a:srcRect b="10631" l="27359" r="8174" t="19794"/>
          <a:stretch/>
        </p:blipFill>
        <p:spPr>
          <a:xfrm>
            <a:off x="7317250" y="188875"/>
            <a:ext cx="1474649" cy="2228850"/>
          </a:xfrm>
          <a:prstGeom prst="rect">
            <a:avLst/>
          </a:prstGeom>
          <a:noFill/>
          <a:ln cap="flat" cmpd="sng" w="38100">
            <a:solidFill>
              <a:srgbClr val="000000"/>
            </a:solidFill>
            <a:prstDash val="solid"/>
            <a:round/>
            <a:headEnd len="sm" w="sm" type="none"/>
            <a:tailEnd len="sm" w="sm" type="none"/>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4" name="Shape 604"/>
        <p:cNvGrpSpPr/>
        <p:nvPr/>
      </p:nvGrpSpPr>
      <p:grpSpPr>
        <a:xfrm>
          <a:off x="0" y="0"/>
          <a:ext cx="0" cy="0"/>
          <a:chOff x="0" y="0"/>
          <a:chExt cx="0" cy="0"/>
        </a:xfrm>
      </p:grpSpPr>
      <p:pic>
        <p:nvPicPr>
          <p:cNvPr id="605" name="Google Shape;605;p76"/>
          <p:cNvPicPr preferRelativeResize="0"/>
          <p:nvPr/>
        </p:nvPicPr>
        <p:blipFill rotWithShape="1">
          <a:blip r:embed="rId3">
            <a:alphaModFix/>
          </a:blip>
          <a:srcRect b="11987" l="0" r="0" t="6737"/>
          <a:stretch/>
        </p:blipFill>
        <p:spPr>
          <a:xfrm>
            <a:off x="66850" y="167475"/>
            <a:ext cx="6162300" cy="3756251"/>
          </a:xfrm>
          <a:prstGeom prst="rect">
            <a:avLst/>
          </a:prstGeom>
          <a:noFill/>
          <a:ln>
            <a:noFill/>
          </a:ln>
        </p:spPr>
      </p:pic>
      <p:pic>
        <p:nvPicPr>
          <p:cNvPr id="606" name="Google Shape;606;p76"/>
          <p:cNvPicPr preferRelativeResize="0"/>
          <p:nvPr/>
        </p:nvPicPr>
        <p:blipFill>
          <a:blip r:embed="rId4">
            <a:alphaModFix/>
          </a:blip>
          <a:stretch>
            <a:fillRect/>
          </a:stretch>
        </p:blipFill>
        <p:spPr>
          <a:xfrm>
            <a:off x="5135575" y="-288525"/>
            <a:ext cx="4783325" cy="2391675"/>
          </a:xfrm>
          <a:prstGeom prst="rect">
            <a:avLst/>
          </a:prstGeom>
          <a:noFill/>
          <a:ln>
            <a:noFill/>
          </a:ln>
        </p:spPr>
      </p:pic>
      <p:sp>
        <p:nvSpPr>
          <p:cNvPr id="607" name="Google Shape;607;p76"/>
          <p:cNvSpPr txBox="1"/>
          <p:nvPr/>
        </p:nvSpPr>
        <p:spPr>
          <a:xfrm>
            <a:off x="576250" y="4001675"/>
            <a:ext cx="5143500" cy="76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76"/>
          <p:cNvSpPr/>
          <p:nvPr/>
        </p:nvSpPr>
        <p:spPr>
          <a:xfrm>
            <a:off x="228837" y="4136900"/>
            <a:ext cx="8686327" cy="497850"/>
          </a:xfrm>
          <a:prstGeom prst="rect">
            <a:avLst/>
          </a:prstGeom>
        </p:spPr>
        <p:txBody>
          <a:bodyPr>
            <a:prstTxWarp prst="textPlain"/>
          </a:bodyPr>
          <a:lstStyle/>
          <a:p>
            <a:pPr lvl="0" algn="ctr"/>
            <a:r>
              <a:rPr b="0" i="0">
                <a:ln>
                  <a:noFill/>
                </a:ln>
                <a:solidFill>
                  <a:srgbClr val="FF9900"/>
                </a:solidFill>
                <a:latin typeface="Arial"/>
              </a:rPr>
              <a:t>Przechowuj i transportuj brudne ubrania w plastikowych torbach</a:t>
            </a:r>
          </a:p>
        </p:txBody>
      </p:sp>
      <p:pic>
        <p:nvPicPr>
          <p:cNvPr id="609" name="Google Shape;609;p76"/>
          <p:cNvPicPr preferRelativeResize="0"/>
          <p:nvPr/>
        </p:nvPicPr>
        <p:blipFill>
          <a:blip r:embed="rId5">
            <a:alphaModFix/>
          </a:blip>
          <a:stretch>
            <a:fillRect/>
          </a:stretch>
        </p:blipFill>
        <p:spPr>
          <a:xfrm>
            <a:off x="6305850" y="2316327"/>
            <a:ext cx="2679065" cy="1607400"/>
          </a:xfrm>
          <a:prstGeom prst="rect">
            <a:avLst/>
          </a:prstGeom>
          <a:noFill/>
          <a:ln>
            <a:noFill/>
          </a:ln>
        </p:spPr>
      </p:pic>
      <p:cxnSp>
        <p:nvCxnSpPr>
          <p:cNvPr id="610" name="Google Shape;610;p76"/>
          <p:cNvCxnSpPr/>
          <p:nvPr/>
        </p:nvCxnSpPr>
        <p:spPr>
          <a:xfrm flipH="1">
            <a:off x="6337325" y="2345925"/>
            <a:ext cx="2626500" cy="1572000"/>
          </a:xfrm>
          <a:prstGeom prst="straightConnector1">
            <a:avLst/>
          </a:prstGeom>
          <a:noFill/>
          <a:ln cap="flat" cmpd="sng" w="76200">
            <a:solidFill>
              <a:srgbClr val="FF0000"/>
            </a:solidFill>
            <a:prstDash val="solid"/>
            <a:round/>
            <a:headEnd len="med" w="med" type="none"/>
            <a:tailEnd len="med" w="med" type="none"/>
          </a:ln>
        </p:spPr>
      </p:cxnSp>
      <p:sp>
        <p:nvSpPr>
          <p:cNvPr id="611" name="Google Shape;611;p76"/>
          <p:cNvSpPr/>
          <p:nvPr/>
        </p:nvSpPr>
        <p:spPr>
          <a:xfrm>
            <a:off x="8036751" y="97625"/>
            <a:ext cx="1018874" cy="777437"/>
          </a:xfrm>
          <a:prstGeom prst="rect">
            <a:avLst/>
          </a:prstGeom>
        </p:spPr>
        <p:txBody>
          <a:bodyPr>
            <a:prstTxWarp prst="textPlain"/>
          </a:bodyPr>
          <a:lstStyle/>
          <a:p>
            <a:pPr lvl="0" algn="ctr"/>
            <a:r>
              <a:rPr b="0" i="0">
                <a:ln cap="flat" cmpd="sng" w="9525">
                  <a:solidFill>
                    <a:srgbClr val="FF0000"/>
                  </a:solidFill>
                  <a:prstDash val="solid"/>
                  <a:round/>
                  <a:headEnd len="sm" w="sm" type="none"/>
                  <a:tailEnd len="sm" w="sm" type="none"/>
                </a:ln>
                <a:solidFill>
                  <a:srgbClr val="FF0000"/>
                </a:solidFill>
                <a:latin typeface="Arial"/>
              </a:rPr>
              <a:t>13</a:t>
            </a: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5" name="Shape 615"/>
        <p:cNvGrpSpPr/>
        <p:nvPr/>
      </p:nvGrpSpPr>
      <p:grpSpPr>
        <a:xfrm>
          <a:off x="0" y="0"/>
          <a:ext cx="0" cy="0"/>
          <a:chOff x="0" y="0"/>
          <a:chExt cx="0" cy="0"/>
        </a:xfrm>
      </p:grpSpPr>
      <p:pic>
        <p:nvPicPr>
          <p:cNvPr id="616" name="Google Shape;616;p77"/>
          <p:cNvPicPr preferRelativeResize="0"/>
          <p:nvPr/>
        </p:nvPicPr>
        <p:blipFill rotWithShape="1">
          <a:blip r:embed="rId3">
            <a:alphaModFix/>
          </a:blip>
          <a:srcRect b="11987" l="0" r="0" t="6737"/>
          <a:stretch/>
        </p:blipFill>
        <p:spPr>
          <a:xfrm>
            <a:off x="0" y="0"/>
            <a:ext cx="3798924" cy="2315650"/>
          </a:xfrm>
          <a:prstGeom prst="rect">
            <a:avLst/>
          </a:prstGeom>
          <a:noFill/>
          <a:ln>
            <a:noFill/>
          </a:ln>
        </p:spPr>
      </p:pic>
      <p:pic>
        <p:nvPicPr>
          <p:cNvPr id="617" name="Google Shape;617;p77"/>
          <p:cNvPicPr preferRelativeResize="0"/>
          <p:nvPr/>
        </p:nvPicPr>
        <p:blipFill>
          <a:blip r:embed="rId4">
            <a:alphaModFix/>
          </a:blip>
          <a:stretch>
            <a:fillRect/>
          </a:stretch>
        </p:blipFill>
        <p:spPr>
          <a:xfrm>
            <a:off x="3920475" y="0"/>
            <a:ext cx="5223526" cy="3917630"/>
          </a:xfrm>
          <a:prstGeom prst="rect">
            <a:avLst/>
          </a:prstGeom>
          <a:noFill/>
          <a:ln>
            <a:noFill/>
          </a:ln>
        </p:spPr>
      </p:pic>
      <p:pic>
        <p:nvPicPr>
          <p:cNvPr id="618" name="Google Shape;618;p77"/>
          <p:cNvPicPr preferRelativeResize="0"/>
          <p:nvPr/>
        </p:nvPicPr>
        <p:blipFill>
          <a:blip r:embed="rId5">
            <a:alphaModFix/>
          </a:blip>
          <a:stretch>
            <a:fillRect/>
          </a:stretch>
        </p:blipFill>
        <p:spPr>
          <a:xfrm>
            <a:off x="301263" y="2384300"/>
            <a:ext cx="3196412" cy="2695176"/>
          </a:xfrm>
          <a:prstGeom prst="rect">
            <a:avLst/>
          </a:prstGeom>
          <a:noFill/>
          <a:ln>
            <a:noFill/>
          </a:ln>
        </p:spPr>
      </p:pic>
      <p:sp>
        <p:nvSpPr>
          <p:cNvPr id="619" name="Google Shape;619;p77"/>
          <p:cNvSpPr txBox="1"/>
          <p:nvPr/>
        </p:nvSpPr>
        <p:spPr>
          <a:xfrm>
            <a:off x="4247125" y="4300650"/>
            <a:ext cx="2112900" cy="437400"/>
          </a:xfrm>
          <a:prstGeom prst="rect">
            <a:avLst/>
          </a:prstGeom>
          <a:solidFill>
            <a:srgbClr val="F3F3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l"/>
              <a:t>Szwedzkie s</a:t>
            </a:r>
            <a:r>
              <a:rPr b="1" lang="pl"/>
              <a:t>tandardy...</a:t>
            </a:r>
            <a:endParaRPr b="1"/>
          </a:p>
        </p:txBody>
      </p:sp>
      <p:pic>
        <p:nvPicPr>
          <p:cNvPr id="620" name="Google Shape;620;p77"/>
          <p:cNvPicPr preferRelativeResize="0"/>
          <p:nvPr/>
        </p:nvPicPr>
        <p:blipFill>
          <a:blip r:embed="rId6">
            <a:alphaModFix/>
          </a:blip>
          <a:stretch>
            <a:fillRect/>
          </a:stretch>
        </p:blipFill>
        <p:spPr>
          <a:xfrm>
            <a:off x="6852800" y="3993525"/>
            <a:ext cx="1737500" cy="10859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4" name="Shape 624"/>
        <p:cNvGrpSpPr/>
        <p:nvPr/>
      </p:nvGrpSpPr>
      <p:grpSpPr>
        <a:xfrm>
          <a:off x="0" y="0"/>
          <a:ext cx="0" cy="0"/>
          <a:chOff x="0" y="0"/>
          <a:chExt cx="0" cy="0"/>
        </a:xfrm>
      </p:grpSpPr>
      <p:pic>
        <p:nvPicPr>
          <p:cNvPr id="625" name="Google Shape;625;p78"/>
          <p:cNvPicPr preferRelativeResize="0"/>
          <p:nvPr/>
        </p:nvPicPr>
        <p:blipFill rotWithShape="1">
          <a:blip r:embed="rId3">
            <a:alphaModFix/>
          </a:blip>
          <a:srcRect b="3050" l="-2292" r="3046" t="-3050"/>
          <a:stretch/>
        </p:blipFill>
        <p:spPr>
          <a:xfrm>
            <a:off x="0" y="0"/>
            <a:ext cx="6541974" cy="4939925"/>
          </a:xfrm>
          <a:prstGeom prst="rect">
            <a:avLst/>
          </a:prstGeom>
          <a:noFill/>
          <a:ln>
            <a:noFill/>
          </a:ln>
        </p:spPr>
      </p:pic>
      <p:sp>
        <p:nvSpPr>
          <p:cNvPr id="626" name="Google Shape;626;p78"/>
          <p:cNvSpPr txBox="1"/>
          <p:nvPr/>
        </p:nvSpPr>
        <p:spPr>
          <a:xfrm>
            <a:off x="6541975" y="438500"/>
            <a:ext cx="2601900" cy="132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l" sz="3000">
                <a:solidFill>
                  <a:srgbClr val="FF0000"/>
                </a:solidFill>
              </a:rPr>
              <a:t>Dbaj o czystość kabiny wozu bojowego</a:t>
            </a:r>
            <a:endParaRPr b="1" sz="3000">
              <a:solidFill>
                <a:srgbClr val="FF0000"/>
              </a:solidFill>
            </a:endParaRPr>
          </a:p>
        </p:txBody>
      </p:sp>
      <p:sp>
        <p:nvSpPr>
          <p:cNvPr id="627" name="Google Shape;627;p78"/>
          <p:cNvSpPr txBox="1"/>
          <p:nvPr/>
        </p:nvSpPr>
        <p:spPr>
          <a:xfrm>
            <a:off x="6719725" y="2690275"/>
            <a:ext cx="2424000" cy="17304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a:pPr>
            <a:r>
              <a:rPr lang="pl"/>
              <a:t>Brudne węże</a:t>
            </a:r>
            <a:endParaRPr/>
          </a:p>
          <a:p>
            <a:pPr indent="-317500" lvl="0" marL="457200" rtl="0" algn="l">
              <a:spcBef>
                <a:spcPts val="0"/>
              </a:spcBef>
              <a:spcAft>
                <a:spcPts val="0"/>
              </a:spcAft>
              <a:buSzPts val="1400"/>
              <a:buAutoNum type="arabicPeriod"/>
            </a:pPr>
            <a:r>
              <a:rPr lang="pl"/>
              <a:t>Brudne ubrania</a:t>
            </a:r>
            <a:endParaRPr/>
          </a:p>
          <a:p>
            <a:pPr indent="-317500" lvl="0" marL="457200" rtl="0" algn="l">
              <a:spcBef>
                <a:spcPts val="0"/>
              </a:spcBef>
              <a:spcAft>
                <a:spcPts val="0"/>
              </a:spcAft>
              <a:buSzPts val="1400"/>
              <a:buAutoNum type="arabicPeriod"/>
            </a:pPr>
            <a:r>
              <a:rPr lang="pl"/>
              <a:t>Brak wentylacji, okna</a:t>
            </a:r>
            <a:endParaRPr/>
          </a:p>
          <a:p>
            <a:pPr indent="-317500" lvl="0" marL="457200" rtl="0" algn="l">
              <a:spcBef>
                <a:spcPts val="0"/>
              </a:spcBef>
              <a:spcAft>
                <a:spcPts val="0"/>
              </a:spcAft>
              <a:buSzPts val="1400"/>
              <a:buAutoNum type="arabicPeriod"/>
            </a:pPr>
            <a:r>
              <a:rPr lang="pl"/>
              <a:t>Piątek gospodarczy (ważniejsze skrytki czy kabina?)</a:t>
            </a:r>
            <a:endParaRPr/>
          </a:p>
          <a:p>
            <a:pPr indent="-317500" lvl="0" marL="457200" rtl="0" algn="l">
              <a:spcBef>
                <a:spcPts val="0"/>
              </a:spcBef>
              <a:spcAft>
                <a:spcPts val="0"/>
              </a:spcAft>
              <a:buSzPts val="1400"/>
              <a:buAutoNum type="arabicPeriod"/>
            </a:pPr>
            <a:r>
              <a:rPr lang="pl"/>
              <a:t>Aparaty i oparcia</a:t>
            </a:r>
            <a:endParaRPr/>
          </a:p>
        </p:txBody>
      </p:sp>
      <p:sp>
        <p:nvSpPr>
          <p:cNvPr id="628" name="Google Shape;628;p78"/>
          <p:cNvSpPr/>
          <p:nvPr/>
        </p:nvSpPr>
        <p:spPr>
          <a:xfrm>
            <a:off x="8353075" y="42875"/>
            <a:ext cx="701624" cy="589350"/>
          </a:xfrm>
          <a:prstGeom prst="rect">
            <a:avLst/>
          </a:prstGeom>
        </p:spPr>
        <p:txBody>
          <a:bodyPr>
            <a:prstTxWarp prst="textPlain"/>
          </a:bodyPr>
          <a:lstStyle/>
          <a:p>
            <a:pPr lvl="0" algn="ctr"/>
            <a:r>
              <a:rPr b="0" i="0">
                <a:ln cap="flat" cmpd="sng" w="9525">
                  <a:solidFill>
                    <a:srgbClr val="FF0000"/>
                  </a:solidFill>
                  <a:prstDash val="solid"/>
                  <a:round/>
                  <a:headEnd len="sm" w="sm" type="none"/>
                  <a:tailEnd len="sm" w="sm" type="none"/>
                </a:ln>
                <a:solidFill>
                  <a:srgbClr val="FF0000"/>
                </a:solidFill>
                <a:latin typeface="Arial"/>
              </a:rPr>
              <a:t>14</a:t>
            </a: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2" name="Shape 632"/>
        <p:cNvGrpSpPr/>
        <p:nvPr/>
      </p:nvGrpSpPr>
      <p:grpSpPr>
        <a:xfrm>
          <a:off x="0" y="0"/>
          <a:ext cx="0" cy="0"/>
          <a:chOff x="0" y="0"/>
          <a:chExt cx="0" cy="0"/>
        </a:xfrm>
      </p:grpSpPr>
      <p:pic>
        <p:nvPicPr>
          <p:cNvPr id="633" name="Google Shape;633;p79"/>
          <p:cNvPicPr preferRelativeResize="0"/>
          <p:nvPr/>
        </p:nvPicPr>
        <p:blipFill rotWithShape="1">
          <a:blip r:embed="rId3">
            <a:alphaModFix/>
          </a:blip>
          <a:srcRect b="919" l="18835" r="39603" t="-920"/>
          <a:stretch/>
        </p:blipFill>
        <p:spPr>
          <a:xfrm>
            <a:off x="0" y="-47425"/>
            <a:ext cx="2850350" cy="5190925"/>
          </a:xfrm>
          <a:prstGeom prst="rect">
            <a:avLst/>
          </a:prstGeom>
          <a:noFill/>
          <a:ln>
            <a:noFill/>
          </a:ln>
        </p:spPr>
      </p:pic>
      <p:pic>
        <p:nvPicPr>
          <p:cNvPr id="634" name="Google Shape;634;p79"/>
          <p:cNvPicPr preferRelativeResize="0"/>
          <p:nvPr/>
        </p:nvPicPr>
        <p:blipFill rotWithShape="1">
          <a:blip r:embed="rId4">
            <a:alphaModFix/>
          </a:blip>
          <a:srcRect b="0" l="21623" r="0" t="0"/>
          <a:stretch/>
        </p:blipFill>
        <p:spPr>
          <a:xfrm>
            <a:off x="2507450" y="-23725"/>
            <a:ext cx="3023700" cy="5190926"/>
          </a:xfrm>
          <a:prstGeom prst="rect">
            <a:avLst/>
          </a:prstGeom>
          <a:noFill/>
          <a:ln>
            <a:noFill/>
          </a:ln>
        </p:spPr>
      </p:pic>
      <p:pic>
        <p:nvPicPr>
          <p:cNvPr id="635" name="Google Shape;635;p79"/>
          <p:cNvPicPr preferRelativeResize="0"/>
          <p:nvPr/>
        </p:nvPicPr>
        <p:blipFill rotWithShape="1">
          <a:blip r:embed="rId5">
            <a:alphaModFix/>
          </a:blip>
          <a:srcRect b="0" l="20271" r="22497" t="0"/>
          <a:stretch/>
        </p:blipFill>
        <p:spPr>
          <a:xfrm>
            <a:off x="4832750" y="-23700"/>
            <a:ext cx="1971674" cy="5190924"/>
          </a:xfrm>
          <a:prstGeom prst="rect">
            <a:avLst/>
          </a:prstGeom>
          <a:noFill/>
          <a:ln>
            <a:noFill/>
          </a:ln>
        </p:spPr>
      </p:pic>
      <p:pic>
        <p:nvPicPr>
          <p:cNvPr id="636" name="Google Shape;636;p79"/>
          <p:cNvPicPr preferRelativeResize="0"/>
          <p:nvPr/>
        </p:nvPicPr>
        <p:blipFill rotWithShape="1">
          <a:blip r:embed="rId6">
            <a:alphaModFix/>
          </a:blip>
          <a:srcRect b="-1249" l="20933" r="16015" t="1250"/>
          <a:stretch/>
        </p:blipFill>
        <p:spPr>
          <a:xfrm>
            <a:off x="6804425" y="0"/>
            <a:ext cx="2454874" cy="5250650"/>
          </a:xfrm>
          <a:prstGeom prst="rect">
            <a:avLst/>
          </a:prstGeom>
          <a:noFill/>
          <a:ln>
            <a:noFill/>
          </a:ln>
        </p:spPr>
      </p:pic>
      <p:sp>
        <p:nvSpPr>
          <p:cNvPr id="637" name="Google Shape;637;p79"/>
          <p:cNvSpPr txBox="1"/>
          <p:nvPr/>
        </p:nvSpPr>
        <p:spPr>
          <a:xfrm>
            <a:off x="124225" y="3359250"/>
            <a:ext cx="2601900" cy="132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l" sz="3000">
                <a:solidFill>
                  <a:srgbClr val="FF0000"/>
                </a:solidFill>
              </a:rPr>
              <a:t>...i sprzętu</a:t>
            </a:r>
            <a:endParaRPr b="1" sz="3000">
              <a:solidFill>
                <a:srgbClr val="FF0000"/>
              </a:solidFill>
            </a:endParaRPr>
          </a:p>
        </p:txBody>
      </p:sp>
      <p:sp>
        <p:nvSpPr>
          <p:cNvPr id="638" name="Google Shape;638;p79"/>
          <p:cNvSpPr/>
          <p:nvPr/>
        </p:nvSpPr>
        <p:spPr>
          <a:xfrm>
            <a:off x="1666525" y="4039800"/>
            <a:ext cx="707502" cy="599186"/>
          </a:xfrm>
          <a:prstGeom prst="rect">
            <a:avLst/>
          </a:prstGeom>
        </p:spPr>
        <p:txBody>
          <a:bodyPr>
            <a:prstTxWarp prst="textPlain"/>
          </a:bodyPr>
          <a:lstStyle/>
          <a:p>
            <a:pPr lvl="0" algn="ctr"/>
            <a:r>
              <a:rPr b="0" i="0">
                <a:ln cap="flat" cmpd="sng" w="9525">
                  <a:solidFill>
                    <a:srgbClr val="FF0000"/>
                  </a:solidFill>
                  <a:prstDash val="solid"/>
                  <a:round/>
                  <a:headEnd len="sm" w="sm" type="none"/>
                  <a:tailEnd len="sm" w="sm" type="none"/>
                </a:ln>
                <a:solidFill>
                  <a:srgbClr val="FF0000"/>
                </a:solidFill>
                <a:latin typeface="Arial"/>
              </a:rPr>
              <a:t>15</a:t>
            </a: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2" name="Shape 642"/>
        <p:cNvGrpSpPr/>
        <p:nvPr/>
      </p:nvGrpSpPr>
      <p:grpSpPr>
        <a:xfrm>
          <a:off x="0" y="0"/>
          <a:ext cx="0" cy="0"/>
          <a:chOff x="0" y="0"/>
          <a:chExt cx="0" cy="0"/>
        </a:xfrm>
      </p:grpSpPr>
      <p:pic>
        <p:nvPicPr>
          <p:cNvPr id="643" name="Google Shape;643;p80" title="Zalecana, bezpieczna metoda zdejmowania AODO">
            <a:hlinkClick r:id="rId3"/>
          </p:cNvPr>
          <p:cNvPicPr preferRelativeResize="0"/>
          <p:nvPr/>
        </p:nvPicPr>
        <p:blipFill>
          <a:blip r:embed="rId4">
            <a:alphaModFix/>
          </a:blip>
          <a:stretch>
            <a:fillRect/>
          </a:stretch>
        </p:blipFill>
        <p:spPr>
          <a:xfrm>
            <a:off x="1932675" y="990575"/>
            <a:ext cx="5278675" cy="3959025"/>
          </a:xfrm>
          <a:prstGeom prst="rect">
            <a:avLst/>
          </a:prstGeom>
          <a:noFill/>
          <a:ln>
            <a:noFill/>
          </a:ln>
        </p:spPr>
      </p:pic>
      <p:sp>
        <p:nvSpPr>
          <p:cNvPr id="644" name="Google Shape;644;p80"/>
          <p:cNvSpPr txBox="1"/>
          <p:nvPr/>
        </p:nvSpPr>
        <p:spPr>
          <a:xfrm>
            <a:off x="1384075" y="162800"/>
            <a:ext cx="6590100" cy="54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3000"/>
              <a:t>“Bezpieczne” z</a:t>
            </a:r>
            <a:r>
              <a:rPr b="1" lang="pl" sz="3000"/>
              <a:t>dejmowanie AODO po działaniach</a:t>
            </a:r>
            <a:endParaRPr b="1" sz="3000"/>
          </a:p>
        </p:txBody>
      </p:sp>
      <p:sp>
        <p:nvSpPr>
          <p:cNvPr id="645" name="Google Shape;645;p80"/>
          <p:cNvSpPr/>
          <p:nvPr/>
        </p:nvSpPr>
        <p:spPr>
          <a:xfrm>
            <a:off x="134200" y="133825"/>
            <a:ext cx="703828" cy="599186"/>
          </a:xfrm>
          <a:prstGeom prst="rect">
            <a:avLst/>
          </a:prstGeom>
        </p:spPr>
        <p:txBody>
          <a:bodyPr>
            <a:prstTxWarp prst="textPlain"/>
          </a:bodyPr>
          <a:lstStyle/>
          <a:p>
            <a:pPr lvl="0" algn="ctr"/>
            <a:r>
              <a:rPr b="0" i="0">
                <a:ln cap="flat" cmpd="sng" w="9525">
                  <a:solidFill>
                    <a:srgbClr val="FF0000"/>
                  </a:solidFill>
                  <a:prstDash val="solid"/>
                  <a:round/>
                  <a:headEnd len="sm" w="sm" type="none"/>
                  <a:tailEnd len="sm" w="sm" type="none"/>
                </a:ln>
                <a:solidFill>
                  <a:srgbClr val="FF0000"/>
                </a:solidFill>
                <a:latin typeface="Arial"/>
              </a:rPr>
              <a:t>16</a:t>
            </a: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9" name="Shape 649"/>
        <p:cNvGrpSpPr/>
        <p:nvPr/>
      </p:nvGrpSpPr>
      <p:grpSpPr>
        <a:xfrm>
          <a:off x="0" y="0"/>
          <a:ext cx="0" cy="0"/>
          <a:chOff x="0" y="0"/>
          <a:chExt cx="0" cy="0"/>
        </a:xfrm>
      </p:grpSpPr>
      <p:sp>
        <p:nvSpPr>
          <p:cNvPr id="650" name="Google Shape;650;p81"/>
          <p:cNvSpPr txBox="1"/>
          <p:nvPr>
            <p:ph type="ctrTitle"/>
          </p:nvPr>
        </p:nvSpPr>
        <p:spPr>
          <a:xfrm>
            <a:off x="-318350" y="87950"/>
            <a:ext cx="2778600" cy="1608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pl">
                <a:solidFill>
                  <a:srgbClr val="FF0000"/>
                </a:solidFill>
              </a:rPr>
              <a:t>Badaj się!</a:t>
            </a:r>
            <a:endParaRPr>
              <a:solidFill>
                <a:srgbClr val="FF0000"/>
              </a:solidFill>
            </a:endParaRPr>
          </a:p>
        </p:txBody>
      </p:sp>
      <p:sp>
        <p:nvSpPr>
          <p:cNvPr id="651" name="Google Shape;651;p81"/>
          <p:cNvSpPr txBox="1"/>
          <p:nvPr>
            <p:ph idx="1" type="subTitle"/>
          </p:nvPr>
        </p:nvSpPr>
        <p:spPr>
          <a:xfrm>
            <a:off x="0" y="1607850"/>
            <a:ext cx="35031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pl">
                <a:solidFill>
                  <a:srgbClr val="000000"/>
                </a:solidFill>
                <a:highlight>
                  <a:srgbClr val="FF9900"/>
                </a:highlight>
              </a:rPr>
              <a:t>mundurniezbroja.pl</a:t>
            </a:r>
            <a:endParaRPr b="1">
              <a:solidFill>
                <a:srgbClr val="000000"/>
              </a:solidFill>
              <a:highlight>
                <a:srgbClr val="FF9900"/>
              </a:highlight>
            </a:endParaRPr>
          </a:p>
        </p:txBody>
      </p:sp>
      <p:sp>
        <p:nvSpPr>
          <p:cNvPr id="652" name="Google Shape;652;p81"/>
          <p:cNvSpPr txBox="1"/>
          <p:nvPr/>
        </p:nvSpPr>
        <p:spPr>
          <a:xfrm>
            <a:off x="7363275" y="3727125"/>
            <a:ext cx="1242300" cy="674700"/>
          </a:xfrm>
          <a:prstGeom prst="rect">
            <a:avLst/>
          </a:prstGeom>
          <a:solidFill>
            <a:srgbClr val="D9D9D9"/>
          </a:solid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pl"/>
              <a:t>40-50</a:t>
            </a:r>
            <a:endParaRPr/>
          </a:p>
          <a:p>
            <a:pPr indent="-317500" lvl="0" marL="457200" rtl="0" algn="l">
              <a:spcBef>
                <a:spcPts val="0"/>
              </a:spcBef>
              <a:spcAft>
                <a:spcPts val="0"/>
              </a:spcAft>
              <a:buSzPts val="1400"/>
              <a:buChar char="●"/>
            </a:pPr>
            <a:r>
              <a:rPr lang="pl"/>
              <a:t>50+</a:t>
            </a:r>
            <a:endParaRPr/>
          </a:p>
        </p:txBody>
      </p:sp>
      <p:pic>
        <p:nvPicPr>
          <p:cNvPr id="653" name="Google Shape;653;p81"/>
          <p:cNvPicPr preferRelativeResize="0"/>
          <p:nvPr/>
        </p:nvPicPr>
        <p:blipFill>
          <a:blip r:embed="rId3">
            <a:alphaModFix/>
          </a:blip>
          <a:stretch>
            <a:fillRect/>
          </a:stretch>
        </p:blipFill>
        <p:spPr>
          <a:xfrm>
            <a:off x="93725" y="2571751"/>
            <a:ext cx="6304701" cy="2511648"/>
          </a:xfrm>
          <a:prstGeom prst="rect">
            <a:avLst/>
          </a:prstGeom>
          <a:noFill/>
          <a:ln>
            <a:noFill/>
          </a:ln>
        </p:spPr>
      </p:pic>
      <p:pic>
        <p:nvPicPr>
          <p:cNvPr id="654" name="Google Shape;654;p81"/>
          <p:cNvPicPr preferRelativeResize="0"/>
          <p:nvPr/>
        </p:nvPicPr>
        <p:blipFill>
          <a:blip r:embed="rId4">
            <a:alphaModFix/>
          </a:blip>
          <a:stretch>
            <a:fillRect/>
          </a:stretch>
        </p:blipFill>
        <p:spPr>
          <a:xfrm>
            <a:off x="3453425" y="87949"/>
            <a:ext cx="5640927" cy="2337825"/>
          </a:xfrm>
          <a:prstGeom prst="rect">
            <a:avLst/>
          </a:prstGeom>
          <a:noFill/>
          <a:ln>
            <a:noFill/>
          </a:ln>
        </p:spPr>
      </p:pic>
      <p:pic>
        <p:nvPicPr>
          <p:cNvPr id="655" name="Google Shape;655;p81"/>
          <p:cNvPicPr preferRelativeResize="0"/>
          <p:nvPr/>
        </p:nvPicPr>
        <p:blipFill>
          <a:blip r:embed="rId5">
            <a:alphaModFix/>
          </a:blip>
          <a:stretch>
            <a:fillRect/>
          </a:stretch>
        </p:blipFill>
        <p:spPr>
          <a:xfrm>
            <a:off x="2070612" y="39800"/>
            <a:ext cx="1198103" cy="1607852"/>
          </a:xfrm>
          <a:prstGeom prst="rect">
            <a:avLst/>
          </a:prstGeom>
          <a:noFill/>
          <a:ln>
            <a:noFill/>
          </a:ln>
        </p:spPr>
      </p:pic>
      <p:sp>
        <p:nvSpPr>
          <p:cNvPr id="656" name="Google Shape;656;p81"/>
          <p:cNvSpPr/>
          <p:nvPr/>
        </p:nvSpPr>
        <p:spPr>
          <a:xfrm>
            <a:off x="6563550" y="2497275"/>
            <a:ext cx="703828" cy="589350"/>
          </a:xfrm>
          <a:prstGeom prst="rect">
            <a:avLst/>
          </a:prstGeom>
        </p:spPr>
        <p:txBody>
          <a:bodyPr>
            <a:prstTxWarp prst="textPlain"/>
          </a:bodyPr>
          <a:lstStyle/>
          <a:p>
            <a:pPr lvl="0" algn="ctr"/>
            <a:r>
              <a:rPr b="0" i="0">
                <a:ln cap="flat" cmpd="sng" w="9525">
                  <a:solidFill>
                    <a:srgbClr val="FF0000"/>
                  </a:solidFill>
                  <a:prstDash val="solid"/>
                  <a:round/>
                  <a:headEnd len="sm" w="sm" type="none"/>
                  <a:tailEnd len="sm" w="sm" type="none"/>
                </a:ln>
                <a:solidFill>
                  <a:srgbClr val="FF0000"/>
                </a:solidFill>
                <a:latin typeface="Arial"/>
              </a:rPr>
              <a:t>17</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19"/>
          <p:cNvSpPr txBox="1"/>
          <p:nvPr>
            <p:ph type="ctrTitle"/>
          </p:nvPr>
        </p:nvSpPr>
        <p:spPr>
          <a:xfrm>
            <a:off x="311700" y="50950"/>
            <a:ext cx="8520600" cy="1452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pl" sz="9600"/>
              <a:t>RAK</a:t>
            </a:r>
            <a:endParaRPr sz="9600"/>
          </a:p>
        </p:txBody>
      </p:sp>
      <p:pic>
        <p:nvPicPr>
          <p:cNvPr id="122" name="Google Shape;122;p19"/>
          <p:cNvPicPr preferRelativeResize="0"/>
          <p:nvPr/>
        </p:nvPicPr>
        <p:blipFill rotWithShape="1">
          <a:blip r:embed="rId3">
            <a:alphaModFix/>
          </a:blip>
          <a:srcRect b="23859" l="0" r="0" t="13483"/>
          <a:stretch/>
        </p:blipFill>
        <p:spPr>
          <a:xfrm>
            <a:off x="2190750" y="1675450"/>
            <a:ext cx="4762500" cy="3222701"/>
          </a:xfrm>
          <a:prstGeom prst="rect">
            <a:avLst/>
          </a:prstGeom>
          <a:noFill/>
          <a:ln>
            <a:noFill/>
          </a:ln>
        </p:spPr>
      </p:pic>
      <p:sp>
        <p:nvSpPr>
          <p:cNvPr id="123" name="Google Shape;123;p19"/>
          <p:cNvSpPr/>
          <p:nvPr/>
        </p:nvSpPr>
        <p:spPr>
          <a:xfrm rot="733331">
            <a:off x="5613105" y="1120517"/>
            <a:ext cx="2091608" cy="1397856"/>
          </a:xfrm>
          <a:prstGeom prst="wedgeEllipse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pl"/>
              <a:t>Jestem taki, gdy Cię nie dotyczę</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0" name="Shape 660"/>
        <p:cNvGrpSpPr/>
        <p:nvPr/>
      </p:nvGrpSpPr>
      <p:grpSpPr>
        <a:xfrm>
          <a:off x="0" y="0"/>
          <a:ext cx="0" cy="0"/>
          <a:chOff x="0" y="0"/>
          <a:chExt cx="0" cy="0"/>
        </a:xfrm>
      </p:grpSpPr>
      <p:pic>
        <p:nvPicPr>
          <p:cNvPr id="661" name="Google Shape;661;p82"/>
          <p:cNvPicPr preferRelativeResize="0"/>
          <p:nvPr/>
        </p:nvPicPr>
        <p:blipFill>
          <a:blip r:embed="rId3">
            <a:alphaModFix/>
          </a:blip>
          <a:stretch>
            <a:fillRect/>
          </a:stretch>
        </p:blipFill>
        <p:spPr>
          <a:xfrm>
            <a:off x="152400" y="668175"/>
            <a:ext cx="4762500" cy="3171825"/>
          </a:xfrm>
          <a:prstGeom prst="rect">
            <a:avLst/>
          </a:prstGeom>
          <a:noFill/>
          <a:ln>
            <a:noFill/>
          </a:ln>
        </p:spPr>
      </p:pic>
      <p:pic>
        <p:nvPicPr>
          <p:cNvPr id="662" name="Google Shape;662;p82"/>
          <p:cNvPicPr preferRelativeResize="0"/>
          <p:nvPr/>
        </p:nvPicPr>
        <p:blipFill>
          <a:blip r:embed="rId4">
            <a:alphaModFix/>
          </a:blip>
          <a:stretch>
            <a:fillRect/>
          </a:stretch>
        </p:blipFill>
        <p:spPr>
          <a:xfrm>
            <a:off x="5067300" y="668175"/>
            <a:ext cx="3924301" cy="3807157"/>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6" name="Shape 666"/>
        <p:cNvGrpSpPr/>
        <p:nvPr/>
      </p:nvGrpSpPr>
      <p:grpSpPr>
        <a:xfrm>
          <a:off x="0" y="0"/>
          <a:ext cx="0" cy="0"/>
          <a:chOff x="0" y="0"/>
          <a:chExt cx="0" cy="0"/>
        </a:xfrm>
      </p:grpSpPr>
      <p:sp>
        <p:nvSpPr>
          <p:cNvPr id="667" name="Google Shape;667;p83"/>
          <p:cNvSpPr txBox="1"/>
          <p:nvPr>
            <p:ph type="title"/>
          </p:nvPr>
        </p:nvSpPr>
        <p:spPr>
          <a:xfrm>
            <a:off x="132600" y="122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pl"/>
              <a:t>Ryzyko zawodowe to tylko część...</a:t>
            </a:r>
            <a:endParaRPr b="1"/>
          </a:p>
        </p:txBody>
      </p:sp>
      <p:pic>
        <p:nvPicPr>
          <p:cNvPr id="668" name="Google Shape;668;p83"/>
          <p:cNvPicPr preferRelativeResize="0"/>
          <p:nvPr/>
        </p:nvPicPr>
        <p:blipFill>
          <a:blip r:embed="rId3">
            <a:alphaModFix/>
          </a:blip>
          <a:stretch>
            <a:fillRect/>
          </a:stretch>
        </p:blipFill>
        <p:spPr>
          <a:xfrm>
            <a:off x="622213" y="695425"/>
            <a:ext cx="7541372" cy="44480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2" name="Shape 672"/>
        <p:cNvGrpSpPr/>
        <p:nvPr/>
      </p:nvGrpSpPr>
      <p:grpSpPr>
        <a:xfrm>
          <a:off x="0" y="0"/>
          <a:ext cx="0" cy="0"/>
          <a:chOff x="0" y="0"/>
          <a:chExt cx="0" cy="0"/>
        </a:xfrm>
      </p:grpSpPr>
      <p:pic>
        <p:nvPicPr>
          <p:cNvPr id="673" name="Google Shape;673;p84"/>
          <p:cNvPicPr preferRelativeResize="0"/>
          <p:nvPr/>
        </p:nvPicPr>
        <p:blipFill>
          <a:blip r:embed="rId3">
            <a:alphaModFix/>
          </a:blip>
          <a:stretch>
            <a:fillRect/>
          </a:stretch>
        </p:blipFill>
        <p:spPr>
          <a:xfrm>
            <a:off x="0" y="0"/>
            <a:ext cx="9144000" cy="5143501"/>
          </a:xfrm>
          <a:prstGeom prst="rect">
            <a:avLst/>
          </a:prstGeom>
          <a:noFill/>
          <a:ln>
            <a:noFill/>
          </a:ln>
        </p:spPr>
      </p:pic>
      <p:sp>
        <p:nvSpPr>
          <p:cNvPr id="674" name="Google Shape;674;p84"/>
          <p:cNvSpPr/>
          <p:nvPr/>
        </p:nvSpPr>
        <p:spPr>
          <a:xfrm>
            <a:off x="4080175" y="2213200"/>
            <a:ext cx="1125000" cy="18174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84"/>
          <p:cNvSpPr/>
          <p:nvPr/>
        </p:nvSpPr>
        <p:spPr>
          <a:xfrm>
            <a:off x="387325" y="2489250"/>
            <a:ext cx="1125000" cy="18174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9" name="Shape 679"/>
        <p:cNvGrpSpPr/>
        <p:nvPr/>
      </p:nvGrpSpPr>
      <p:grpSpPr>
        <a:xfrm>
          <a:off x="0" y="0"/>
          <a:ext cx="0" cy="0"/>
          <a:chOff x="0" y="0"/>
          <a:chExt cx="0" cy="0"/>
        </a:xfrm>
      </p:grpSpPr>
      <p:sp>
        <p:nvSpPr>
          <p:cNvPr id="680" name="Google Shape;680;p85"/>
          <p:cNvSpPr txBox="1"/>
          <p:nvPr>
            <p:ph idx="1" type="subTitle"/>
          </p:nvPr>
        </p:nvSpPr>
        <p:spPr>
          <a:xfrm>
            <a:off x="311700" y="-288375"/>
            <a:ext cx="8520600" cy="448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pl">
                <a:solidFill>
                  <a:srgbClr val="000000"/>
                </a:solidFill>
              </a:rPr>
              <a:t>PSA (poziom fosfatazy kwaśnej) marker raka prostaty - 35 zł.</a:t>
            </a:r>
            <a:endParaRPr>
              <a:solidFill>
                <a:srgbClr val="000000"/>
              </a:solidFill>
            </a:endParaRPr>
          </a:p>
          <a:p>
            <a:pPr indent="0" lvl="0" marL="0" rtl="0" algn="ctr">
              <a:spcBef>
                <a:spcPts val="0"/>
              </a:spcBef>
              <a:spcAft>
                <a:spcPts val="0"/>
              </a:spcAft>
              <a:buNone/>
            </a:pPr>
            <a:r>
              <a:rPr lang="pl">
                <a:solidFill>
                  <a:srgbClr val="000000"/>
                </a:solidFill>
              </a:rPr>
              <a:t>USG jamy brzusznej - 100 zł.</a:t>
            </a:r>
            <a:endParaRPr>
              <a:solidFill>
                <a:srgbClr val="000000"/>
              </a:solidFill>
            </a:endParaRPr>
          </a:p>
          <a:p>
            <a:pPr indent="0" lvl="0" marL="0" rtl="0" algn="ctr">
              <a:spcBef>
                <a:spcPts val="0"/>
              </a:spcBef>
              <a:spcAft>
                <a:spcPts val="0"/>
              </a:spcAft>
              <a:buNone/>
            </a:pPr>
            <a:r>
              <a:rPr lang="pl">
                <a:solidFill>
                  <a:srgbClr val="000000"/>
                </a:solidFill>
              </a:rPr>
              <a:t>Wizyta u dermatologa, okulisty, badanie dna oka - podobny rząd wielkości.</a:t>
            </a:r>
            <a:endParaRPr>
              <a:solidFill>
                <a:srgbClr val="000000"/>
              </a:solidFill>
            </a:endParaRPr>
          </a:p>
          <a:p>
            <a:pPr indent="0" lvl="0" marL="0" rtl="0" algn="ctr">
              <a:spcBef>
                <a:spcPts val="0"/>
              </a:spcBef>
              <a:spcAft>
                <a:spcPts val="0"/>
              </a:spcAft>
              <a:buNone/>
            </a:pPr>
            <a:r>
              <a:t/>
            </a:r>
            <a:endParaRPr>
              <a:solidFill>
                <a:srgbClr val="000000"/>
              </a:solidFill>
            </a:endParaRPr>
          </a:p>
          <a:p>
            <a:pPr indent="0" lvl="0" marL="0" rtl="0" algn="ctr">
              <a:spcBef>
                <a:spcPts val="0"/>
              </a:spcBef>
              <a:spcAft>
                <a:spcPts val="0"/>
              </a:spcAft>
              <a:buNone/>
            </a:pPr>
            <a:r>
              <a:rPr lang="pl" u="sng">
                <a:solidFill>
                  <a:srgbClr val="000000"/>
                </a:solidFill>
              </a:rPr>
              <a:t>Finansowanie przez PSP?</a:t>
            </a:r>
            <a:endParaRPr u="sng">
              <a:solidFill>
                <a:srgbClr val="000000"/>
              </a:solidFill>
            </a:endParaRPr>
          </a:p>
        </p:txBody>
      </p:sp>
      <p:sp>
        <p:nvSpPr>
          <p:cNvPr id="681" name="Google Shape;681;p85"/>
          <p:cNvSpPr txBox="1"/>
          <p:nvPr>
            <p:ph idx="1" type="subTitle"/>
          </p:nvPr>
        </p:nvSpPr>
        <p:spPr>
          <a:xfrm>
            <a:off x="2156100" y="3547275"/>
            <a:ext cx="48318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pl" sz="2400">
                <a:solidFill>
                  <a:srgbClr val="000000"/>
                </a:solidFill>
              </a:rPr>
              <a:t>Ustawy dot. chorób zawodowych</a:t>
            </a:r>
            <a:endParaRPr sz="2400">
              <a:solidFill>
                <a:srgbClr val="000000"/>
              </a:solidFill>
            </a:endParaRPr>
          </a:p>
          <a:p>
            <a:pPr indent="0" lvl="0" marL="0" rtl="0" algn="ctr">
              <a:spcBef>
                <a:spcPts val="0"/>
              </a:spcBef>
              <a:spcAft>
                <a:spcPts val="0"/>
              </a:spcAft>
              <a:buNone/>
            </a:pPr>
            <a:br>
              <a:rPr lang="pl" sz="2400">
                <a:solidFill>
                  <a:srgbClr val="000000"/>
                </a:solidFill>
              </a:rPr>
            </a:br>
            <a:r>
              <a:rPr lang="pl" sz="2400">
                <a:solidFill>
                  <a:srgbClr val="000000"/>
                </a:solidFill>
              </a:rPr>
              <a:t>Rejestr zgonów i zachorowań w Polsce</a:t>
            </a:r>
            <a:endParaRPr sz="2400">
              <a:solidFill>
                <a:srgbClr val="000000"/>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5" name="Shape 685"/>
        <p:cNvGrpSpPr/>
        <p:nvPr/>
      </p:nvGrpSpPr>
      <p:grpSpPr>
        <a:xfrm>
          <a:off x="0" y="0"/>
          <a:ext cx="0" cy="0"/>
          <a:chOff x="0" y="0"/>
          <a:chExt cx="0" cy="0"/>
        </a:xfrm>
      </p:grpSpPr>
      <p:sp>
        <p:nvSpPr>
          <p:cNvPr id="686" name="Google Shape;686;p86"/>
          <p:cNvSpPr txBox="1"/>
          <p:nvPr>
            <p:ph type="ctrTitle"/>
          </p:nvPr>
        </p:nvSpPr>
        <p:spPr>
          <a:xfrm>
            <a:off x="311700" y="417900"/>
            <a:ext cx="8520600" cy="868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pl"/>
              <a:t>Więcej informacji:</a:t>
            </a:r>
            <a:endParaRPr/>
          </a:p>
        </p:txBody>
      </p:sp>
      <p:sp>
        <p:nvSpPr>
          <p:cNvPr id="687" name="Google Shape;687;p86"/>
          <p:cNvSpPr txBox="1"/>
          <p:nvPr>
            <p:ph idx="1" type="subTitle"/>
          </p:nvPr>
        </p:nvSpPr>
        <p:spPr>
          <a:xfrm>
            <a:off x="311700" y="1521625"/>
            <a:ext cx="8520600" cy="3546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b="1" lang="pl" sz="1800">
                <a:solidFill>
                  <a:srgbClr val="000000"/>
                </a:solidFill>
              </a:rPr>
              <a:t>ZAPOBIEGANIE NOWOTWOROM (CZ. 1) – Przegląd Pożarniczy styczeń 2019</a:t>
            </a:r>
            <a:endParaRPr b="1" sz="1800">
              <a:solidFill>
                <a:srgbClr val="000000"/>
              </a:solidFill>
            </a:endParaRPr>
          </a:p>
          <a:p>
            <a:pPr indent="-342900" lvl="0" marL="457200" rtl="0" algn="l">
              <a:spcBef>
                <a:spcPts val="0"/>
              </a:spcBef>
              <a:spcAft>
                <a:spcPts val="0"/>
              </a:spcAft>
              <a:buClr>
                <a:srgbClr val="000000"/>
              </a:buClr>
              <a:buSzPts val="1800"/>
              <a:buChar char="●"/>
            </a:pPr>
            <a:r>
              <a:rPr b="1" lang="pl" sz="1800">
                <a:solidFill>
                  <a:srgbClr val="000000"/>
                </a:solidFill>
              </a:rPr>
              <a:t>ZAPOBIEGANIE NOWOTWOROM (CZ. 2) - Przegląd Pożarniczy luty 2019</a:t>
            </a:r>
            <a:endParaRPr b="1" sz="1800">
              <a:solidFill>
                <a:srgbClr val="000000"/>
              </a:solidFill>
            </a:endParaRPr>
          </a:p>
          <a:p>
            <a:pPr indent="-342900" lvl="0" marL="457200" rtl="0" algn="l">
              <a:spcBef>
                <a:spcPts val="0"/>
              </a:spcBef>
              <a:spcAft>
                <a:spcPts val="0"/>
              </a:spcAft>
              <a:buClr>
                <a:srgbClr val="000000"/>
              </a:buClr>
              <a:buSzPts val="1800"/>
              <a:buChar char="●"/>
            </a:pPr>
            <a:r>
              <a:rPr b="1" lang="pl" sz="1800">
                <a:solidFill>
                  <a:srgbClr val="000000"/>
                </a:solidFill>
              </a:rPr>
              <a:t>PROFILAKTYKA NOWOTWORÓW (CZ. 3) - Przegląd Pożarniczy marzec 2019</a:t>
            </a:r>
            <a:endParaRPr b="1" sz="1800">
              <a:solidFill>
                <a:srgbClr val="000000"/>
              </a:solidFill>
            </a:endParaRPr>
          </a:p>
          <a:p>
            <a:pPr indent="-342900" lvl="0" marL="457200" rtl="0" algn="l">
              <a:spcBef>
                <a:spcPts val="0"/>
              </a:spcBef>
              <a:spcAft>
                <a:spcPts val="0"/>
              </a:spcAft>
              <a:buClr>
                <a:srgbClr val="000000"/>
              </a:buClr>
              <a:buSzPts val="1800"/>
              <a:buChar char="●"/>
            </a:pPr>
            <a:r>
              <a:rPr b="1" lang="pl" sz="1800">
                <a:solidFill>
                  <a:srgbClr val="000000"/>
                </a:solidFill>
              </a:rPr>
              <a:t>NIE TYLKO RAK (CZ. 4) - Przegląd Pożarniczy maj 2019</a:t>
            </a:r>
            <a:endParaRPr b="1" sz="1800">
              <a:solidFill>
                <a:srgbClr val="000000"/>
              </a:solidFill>
            </a:endParaRPr>
          </a:p>
          <a:p>
            <a:pPr indent="-342900" lvl="0" marL="457200" rtl="0" algn="l">
              <a:spcBef>
                <a:spcPts val="0"/>
              </a:spcBef>
              <a:spcAft>
                <a:spcPts val="0"/>
              </a:spcAft>
              <a:buClr>
                <a:srgbClr val="000000"/>
              </a:buClr>
              <a:buSzPts val="1800"/>
              <a:buChar char="●"/>
            </a:pPr>
            <a:r>
              <a:rPr b="1" lang="pl" sz="1800">
                <a:solidFill>
                  <a:srgbClr val="000000"/>
                </a:solidFill>
              </a:rPr>
              <a:t>Wiele innych artykułów o profilaktyce zdrowotnej i nowotworowej w Przeglądzie Pożarniczym</a:t>
            </a:r>
            <a:endParaRPr b="1" sz="1800">
              <a:solidFill>
                <a:srgbClr val="000000"/>
              </a:solidFill>
            </a:endParaRPr>
          </a:p>
          <a:p>
            <a:pPr indent="-342900" lvl="0" marL="457200" rtl="0" algn="l">
              <a:spcBef>
                <a:spcPts val="0"/>
              </a:spcBef>
              <a:spcAft>
                <a:spcPts val="0"/>
              </a:spcAft>
              <a:buClr>
                <a:srgbClr val="000000"/>
              </a:buClr>
              <a:buSzPts val="1800"/>
              <a:buChar char="●"/>
            </a:pPr>
            <a:r>
              <a:rPr b="1" lang="pl" sz="1800" u="sng">
                <a:solidFill>
                  <a:srgbClr val="000000"/>
                </a:solidFill>
                <a:hlinkClick r:id="rId3"/>
              </a:rPr>
              <a:t>https://www.drogaratownika.pl/nie-dla-raka-strazy/</a:t>
            </a:r>
            <a:endParaRPr b="1" sz="1800">
              <a:solidFill>
                <a:srgbClr val="000000"/>
              </a:solidFill>
            </a:endParaRPr>
          </a:p>
          <a:p>
            <a:pPr indent="0" lvl="0" marL="457200" rtl="0" algn="l">
              <a:spcBef>
                <a:spcPts val="0"/>
              </a:spcBef>
              <a:spcAft>
                <a:spcPts val="0"/>
              </a:spcAft>
              <a:buNone/>
            </a:pPr>
            <a:r>
              <a:t/>
            </a:r>
            <a:endParaRPr b="1" sz="1800">
              <a:solidFill>
                <a:srgbClr val="000000"/>
              </a:solidFill>
            </a:endParaRPr>
          </a:p>
          <a:p>
            <a:pPr indent="0" lvl="0" marL="0" rtl="0" algn="l">
              <a:spcBef>
                <a:spcPts val="0"/>
              </a:spcBef>
              <a:spcAft>
                <a:spcPts val="0"/>
              </a:spcAft>
              <a:buNone/>
            </a:pPr>
            <a:r>
              <a:t/>
            </a:r>
            <a:endParaRPr b="1" sz="1800">
              <a:solidFill>
                <a:srgbClr val="000000"/>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4"/>
        </a:solidFill>
      </p:bgPr>
    </p:bg>
    <p:spTree>
      <p:nvGrpSpPr>
        <p:cNvPr id="691" name="Shape 691"/>
        <p:cNvGrpSpPr/>
        <p:nvPr/>
      </p:nvGrpSpPr>
      <p:grpSpPr>
        <a:xfrm>
          <a:off x="0" y="0"/>
          <a:ext cx="0" cy="0"/>
          <a:chOff x="0" y="0"/>
          <a:chExt cx="0" cy="0"/>
        </a:xfrm>
      </p:grpSpPr>
      <p:sp>
        <p:nvSpPr>
          <p:cNvPr id="692" name="Google Shape;692;p87"/>
          <p:cNvSpPr txBox="1"/>
          <p:nvPr>
            <p:ph type="ctrTitle"/>
          </p:nvPr>
        </p:nvSpPr>
        <p:spPr>
          <a:xfrm>
            <a:off x="311700" y="1612500"/>
            <a:ext cx="8520600" cy="1918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pl" sz="6000"/>
              <a:t>Udar cieplny, przegrzanie</a:t>
            </a:r>
            <a:endParaRPr b="1"/>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6" name="Shape 696"/>
        <p:cNvGrpSpPr/>
        <p:nvPr/>
      </p:nvGrpSpPr>
      <p:grpSpPr>
        <a:xfrm>
          <a:off x="0" y="0"/>
          <a:ext cx="0" cy="0"/>
          <a:chOff x="0" y="0"/>
          <a:chExt cx="0" cy="0"/>
        </a:xfrm>
      </p:grpSpPr>
      <p:sp>
        <p:nvSpPr>
          <p:cNvPr id="697" name="Google Shape;697;p88"/>
          <p:cNvSpPr txBox="1"/>
          <p:nvPr/>
        </p:nvSpPr>
        <p:spPr>
          <a:xfrm>
            <a:off x="194250" y="805800"/>
            <a:ext cx="8755500" cy="3531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pl" sz="1800"/>
              <a:t>Nagły wzrost temperatury ciała powyżej </a:t>
            </a:r>
            <a:r>
              <a:rPr lang="pl" sz="1800"/>
              <a:t>40 </a:t>
            </a:r>
            <a:r>
              <a:rPr lang="pl" sz="1800">
                <a:solidFill>
                  <a:srgbClr val="222222"/>
                </a:solidFill>
                <a:highlight>
                  <a:srgbClr val="FFFFFF"/>
                </a:highlight>
              </a:rPr>
              <a:t>°C</a:t>
            </a:r>
            <a:endParaRPr sz="1800">
              <a:solidFill>
                <a:srgbClr val="222222"/>
              </a:solidFill>
              <a:highlight>
                <a:srgbClr val="FFFFFF"/>
              </a:highlight>
            </a:endParaRPr>
          </a:p>
          <a:p>
            <a:pPr indent="-342900" lvl="0" marL="457200" rtl="0" algn="l">
              <a:spcBef>
                <a:spcPts val="0"/>
              </a:spcBef>
              <a:spcAft>
                <a:spcPts val="0"/>
              </a:spcAft>
              <a:buClr>
                <a:srgbClr val="222222"/>
              </a:buClr>
              <a:buSzPts val="1800"/>
              <a:buChar char="●"/>
            </a:pPr>
            <a:r>
              <a:rPr lang="pl" sz="1800">
                <a:solidFill>
                  <a:srgbClr val="222222"/>
                </a:solidFill>
                <a:highlight>
                  <a:srgbClr val="FFFFFF"/>
                </a:highlight>
              </a:rPr>
              <a:t>OBJAWY</a:t>
            </a:r>
            <a:endParaRPr sz="1800">
              <a:solidFill>
                <a:srgbClr val="222222"/>
              </a:solidFill>
              <a:highlight>
                <a:srgbClr val="FFFFFF"/>
              </a:highlight>
            </a:endParaRPr>
          </a:p>
          <a:p>
            <a:pPr indent="0" lvl="0" marL="457200" rtl="0" algn="l">
              <a:spcBef>
                <a:spcPts val="0"/>
              </a:spcBef>
              <a:spcAft>
                <a:spcPts val="0"/>
              </a:spcAft>
              <a:buNone/>
            </a:pPr>
            <a:r>
              <a:rPr b="1" lang="pl" sz="1800">
                <a:solidFill>
                  <a:srgbClr val="222222"/>
                </a:solidFill>
                <a:highlight>
                  <a:srgbClr val="FFFFFF"/>
                </a:highlight>
              </a:rPr>
              <a:t>złe samopoczucie, nudności, ból głowy, silne pocenie się, blada i chłodna skóra, zawroty głowy i kurcze mięśni</a:t>
            </a:r>
            <a:r>
              <a:rPr lang="pl" sz="1800">
                <a:solidFill>
                  <a:srgbClr val="222222"/>
                </a:solidFill>
                <a:highlight>
                  <a:srgbClr val="FFFFFF"/>
                </a:highlight>
              </a:rPr>
              <a:t>. Później choroba przechodzi w udar cieplny. Do jego objawów zalicza się </a:t>
            </a:r>
            <a:r>
              <a:rPr b="1" lang="pl" sz="1800">
                <a:solidFill>
                  <a:srgbClr val="222222"/>
                </a:solidFill>
                <a:highlight>
                  <a:srgbClr val="FFFFFF"/>
                </a:highlight>
              </a:rPr>
              <a:t>skrajne zmęczenie, nudności, wymioty, biegunkę, zaczerwienienie twarzy i gorącą, suchą skórę, zawroty głowy, nieskoordynowane ruchy, splątanie, majaczenie, drgawki, a czasami nawet śpiączkę</a:t>
            </a:r>
            <a:r>
              <a:rPr lang="pl" sz="1800">
                <a:solidFill>
                  <a:srgbClr val="222222"/>
                </a:solidFill>
                <a:highlight>
                  <a:srgbClr val="FFFFFF"/>
                </a:highlight>
              </a:rPr>
              <a:t>. Może on prowadzić do ostrej niewydolności wątroby, nerek, oddechowej lub nawet wielonarządowej, encefalopatii, rabdomiolizy, zaburzeń rytmu serca, udaru niedokrwiennego mózgu (rzadko), zespołu rozsianego wykrzepiania wewnątrznaczyniowego i ostatecznie do śmierci.</a:t>
            </a:r>
            <a:endParaRPr sz="1800">
              <a:solidFill>
                <a:srgbClr val="222222"/>
              </a:solidFill>
              <a:highlight>
                <a:srgbClr val="FFFFFF"/>
              </a:highlight>
            </a:endParaRPr>
          </a:p>
        </p:txBody>
      </p:sp>
      <p:sp>
        <p:nvSpPr>
          <p:cNvPr id="698" name="Google Shape;698;p88"/>
          <p:cNvSpPr txBox="1"/>
          <p:nvPr/>
        </p:nvSpPr>
        <p:spPr>
          <a:xfrm>
            <a:off x="2375250" y="4264800"/>
            <a:ext cx="4393500" cy="72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3600">
                <a:solidFill>
                  <a:srgbClr val="FF9900"/>
                </a:solidFill>
              </a:rPr>
              <a:t>CO ZROBIĆ?</a:t>
            </a:r>
            <a:endParaRPr b="1" sz="3600">
              <a:solidFill>
                <a:srgbClr val="FF9900"/>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2" name="Shape 702"/>
        <p:cNvGrpSpPr/>
        <p:nvPr/>
      </p:nvGrpSpPr>
      <p:grpSpPr>
        <a:xfrm>
          <a:off x="0" y="0"/>
          <a:ext cx="0" cy="0"/>
          <a:chOff x="0" y="0"/>
          <a:chExt cx="0" cy="0"/>
        </a:xfrm>
      </p:grpSpPr>
      <p:pic>
        <p:nvPicPr>
          <p:cNvPr id="703" name="Google Shape;703;p89"/>
          <p:cNvPicPr preferRelativeResize="0"/>
          <p:nvPr/>
        </p:nvPicPr>
        <p:blipFill>
          <a:blip r:embed="rId3">
            <a:alphaModFix/>
          </a:blip>
          <a:stretch>
            <a:fillRect/>
          </a:stretch>
        </p:blipFill>
        <p:spPr>
          <a:xfrm>
            <a:off x="152400" y="79425"/>
            <a:ext cx="8839201" cy="3485275"/>
          </a:xfrm>
          <a:prstGeom prst="rect">
            <a:avLst/>
          </a:prstGeom>
          <a:noFill/>
          <a:ln>
            <a:noFill/>
          </a:ln>
        </p:spPr>
      </p:pic>
      <p:pic>
        <p:nvPicPr>
          <p:cNvPr id="704" name="Google Shape;704;p89"/>
          <p:cNvPicPr preferRelativeResize="0"/>
          <p:nvPr/>
        </p:nvPicPr>
        <p:blipFill>
          <a:blip r:embed="rId4">
            <a:alphaModFix/>
          </a:blip>
          <a:stretch>
            <a:fillRect/>
          </a:stretch>
        </p:blipFill>
        <p:spPr>
          <a:xfrm>
            <a:off x="174938" y="3654075"/>
            <a:ext cx="8794124" cy="1386200"/>
          </a:xfrm>
          <a:prstGeom prst="rect">
            <a:avLst/>
          </a:prstGeom>
          <a:noFill/>
          <a:ln>
            <a:noFill/>
          </a:ln>
        </p:spPr>
      </p:pic>
      <p:sp>
        <p:nvSpPr>
          <p:cNvPr id="705" name="Google Shape;705;p89"/>
          <p:cNvSpPr/>
          <p:nvPr/>
        </p:nvSpPr>
        <p:spPr>
          <a:xfrm>
            <a:off x="4557650" y="3961875"/>
            <a:ext cx="1201500" cy="10785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9" name="Shape 709"/>
        <p:cNvGrpSpPr/>
        <p:nvPr/>
      </p:nvGrpSpPr>
      <p:grpSpPr>
        <a:xfrm>
          <a:off x="0" y="0"/>
          <a:ext cx="0" cy="0"/>
          <a:chOff x="0" y="0"/>
          <a:chExt cx="0" cy="0"/>
        </a:xfrm>
      </p:grpSpPr>
      <p:pic>
        <p:nvPicPr>
          <p:cNvPr id="710" name="Google Shape;710;p90"/>
          <p:cNvPicPr preferRelativeResize="0"/>
          <p:nvPr/>
        </p:nvPicPr>
        <p:blipFill>
          <a:blip r:embed="rId3">
            <a:alphaModFix/>
          </a:blip>
          <a:stretch>
            <a:fillRect/>
          </a:stretch>
        </p:blipFill>
        <p:spPr>
          <a:xfrm>
            <a:off x="152400" y="152400"/>
            <a:ext cx="8839198" cy="3426650"/>
          </a:xfrm>
          <a:prstGeom prst="rect">
            <a:avLst/>
          </a:prstGeom>
          <a:noFill/>
          <a:ln>
            <a:noFill/>
          </a:ln>
        </p:spPr>
      </p:pic>
      <p:sp>
        <p:nvSpPr>
          <p:cNvPr id="711" name="Google Shape;711;p90"/>
          <p:cNvSpPr txBox="1"/>
          <p:nvPr/>
        </p:nvSpPr>
        <p:spPr>
          <a:xfrm>
            <a:off x="6618300" y="3634200"/>
            <a:ext cx="2373300" cy="332100"/>
          </a:xfrm>
          <a:prstGeom prst="rect">
            <a:avLst/>
          </a:prstGeom>
          <a:solidFill>
            <a:srgbClr val="F3F3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l" sz="1200"/>
              <a:t>prezentacja KW PSP Katowice</a:t>
            </a:r>
            <a:endParaRPr sz="120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5" name="Shape 715"/>
        <p:cNvGrpSpPr/>
        <p:nvPr/>
      </p:nvGrpSpPr>
      <p:grpSpPr>
        <a:xfrm>
          <a:off x="0" y="0"/>
          <a:ext cx="0" cy="0"/>
          <a:chOff x="0" y="0"/>
          <a:chExt cx="0" cy="0"/>
        </a:xfrm>
      </p:grpSpPr>
      <p:pic>
        <p:nvPicPr>
          <p:cNvPr id="716" name="Google Shape;716;p91"/>
          <p:cNvPicPr preferRelativeResize="0"/>
          <p:nvPr/>
        </p:nvPicPr>
        <p:blipFill>
          <a:blip r:embed="rId3">
            <a:alphaModFix/>
          </a:blip>
          <a:stretch>
            <a:fillRect/>
          </a:stretch>
        </p:blipFill>
        <p:spPr>
          <a:xfrm>
            <a:off x="0" y="0"/>
            <a:ext cx="6238875" cy="4362450"/>
          </a:xfrm>
          <a:prstGeom prst="rect">
            <a:avLst/>
          </a:prstGeom>
          <a:noFill/>
          <a:ln>
            <a:noFill/>
          </a:ln>
        </p:spPr>
      </p:pic>
      <p:pic>
        <p:nvPicPr>
          <p:cNvPr id="717" name="Google Shape;717;p91"/>
          <p:cNvPicPr preferRelativeResize="0"/>
          <p:nvPr/>
        </p:nvPicPr>
        <p:blipFill>
          <a:blip r:embed="rId4">
            <a:alphaModFix/>
          </a:blip>
          <a:stretch>
            <a:fillRect/>
          </a:stretch>
        </p:blipFill>
        <p:spPr>
          <a:xfrm>
            <a:off x="6842088" y="665575"/>
            <a:ext cx="1933575" cy="47625"/>
          </a:xfrm>
          <a:prstGeom prst="rect">
            <a:avLst/>
          </a:prstGeom>
          <a:noFill/>
          <a:ln>
            <a:noFill/>
          </a:ln>
        </p:spPr>
      </p:pic>
      <p:pic>
        <p:nvPicPr>
          <p:cNvPr id="718" name="Google Shape;718;p91"/>
          <p:cNvPicPr preferRelativeResize="0"/>
          <p:nvPr/>
        </p:nvPicPr>
        <p:blipFill>
          <a:blip r:embed="rId5">
            <a:alphaModFix/>
          </a:blip>
          <a:stretch>
            <a:fillRect/>
          </a:stretch>
        </p:blipFill>
        <p:spPr>
          <a:xfrm>
            <a:off x="6842100" y="2174775"/>
            <a:ext cx="1764250" cy="2187675"/>
          </a:xfrm>
          <a:prstGeom prst="rect">
            <a:avLst/>
          </a:prstGeom>
          <a:noFill/>
          <a:ln>
            <a:noFill/>
          </a:ln>
        </p:spPr>
      </p:pic>
      <p:sp>
        <p:nvSpPr>
          <p:cNvPr id="719" name="Google Shape;719;p91"/>
          <p:cNvSpPr txBox="1"/>
          <p:nvPr/>
        </p:nvSpPr>
        <p:spPr>
          <a:xfrm>
            <a:off x="3098025" y="4482575"/>
            <a:ext cx="2482500" cy="5619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200"/>
              <a:t>D. Madrzykowski, Bringing Science to the Fire Service Part 1, UL, 2017</a:t>
            </a:r>
            <a:endParaRPr sz="1200"/>
          </a:p>
        </p:txBody>
      </p:sp>
      <p:pic>
        <p:nvPicPr>
          <p:cNvPr id="720" name="Google Shape;720;p91"/>
          <p:cNvPicPr preferRelativeResize="0"/>
          <p:nvPr/>
        </p:nvPicPr>
        <p:blipFill>
          <a:blip r:embed="rId6">
            <a:alphaModFix/>
          </a:blip>
          <a:stretch>
            <a:fillRect/>
          </a:stretch>
        </p:blipFill>
        <p:spPr>
          <a:xfrm>
            <a:off x="2358750" y="4447166"/>
            <a:ext cx="651551" cy="632725"/>
          </a:xfrm>
          <a:prstGeom prst="rect">
            <a:avLst/>
          </a:prstGeom>
          <a:noFill/>
          <a:ln>
            <a:noFill/>
          </a:ln>
        </p:spPr>
      </p:pic>
      <p:pic>
        <p:nvPicPr>
          <p:cNvPr id="721" name="Google Shape;721;p91"/>
          <p:cNvPicPr preferRelativeResize="0"/>
          <p:nvPr/>
        </p:nvPicPr>
        <p:blipFill>
          <a:blip r:embed="rId7">
            <a:alphaModFix/>
          </a:blip>
          <a:stretch>
            <a:fillRect/>
          </a:stretch>
        </p:blipFill>
        <p:spPr>
          <a:xfrm>
            <a:off x="6842100" y="1810250"/>
            <a:ext cx="1933575" cy="47625"/>
          </a:xfrm>
          <a:prstGeom prst="rect">
            <a:avLst/>
          </a:prstGeom>
          <a:noFill/>
          <a:ln>
            <a:noFill/>
          </a:ln>
        </p:spPr>
      </p:pic>
      <p:sp>
        <p:nvSpPr>
          <p:cNvPr id="722" name="Google Shape;722;p91"/>
          <p:cNvSpPr txBox="1"/>
          <p:nvPr/>
        </p:nvSpPr>
        <p:spPr>
          <a:xfrm>
            <a:off x="5580525" y="1216750"/>
            <a:ext cx="3282300" cy="27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2400"/>
              <a:t>Dolegające ubranie</a:t>
            </a:r>
            <a:endParaRPr b="1" sz="2400"/>
          </a:p>
        </p:txBody>
      </p:sp>
      <p:sp>
        <p:nvSpPr>
          <p:cNvPr id="723" name="Google Shape;723;p91"/>
          <p:cNvSpPr txBox="1"/>
          <p:nvPr/>
        </p:nvSpPr>
        <p:spPr>
          <a:xfrm>
            <a:off x="5580525" y="180075"/>
            <a:ext cx="3462000" cy="27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2400">
                <a:solidFill>
                  <a:srgbClr val="FF0000"/>
                </a:solidFill>
              </a:rPr>
              <a:t>Niedolegające ubranie</a:t>
            </a:r>
            <a:endParaRPr b="1" sz="2400">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4"/>
        </a:solidFill>
      </p:bgPr>
    </p:bg>
    <p:spTree>
      <p:nvGrpSpPr>
        <p:cNvPr id="127" name="Shape 127"/>
        <p:cNvGrpSpPr/>
        <p:nvPr/>
      </p:nvGrpSpPr>
      <p:grpSpPr>
        <a:xfrm>
          <a:off x="0" y="0"/>
          <a:ext cx="0" cy="0"/>
          <a:chOff x="0" y="0"/>
          <a:chExt cx="0" cy="0"/>
        </a:xfrm>
      </p:grpSpPr>
      <p:sp>
        <p:nvSpPr>
          <p:cNvPr id="128" name="Google Shape;128;p20"/>
          <p:cNvSpPr txBox="1"/>
          <p:nvPr>
            <p:ph type="ctrTitle"/>
          </p:nvPr>
        </p:nvSpPr>
        <p:spPr>
          <a:xfrm>
            <a:off x="311708" y="118262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pl"/>
              <a:t>Epidemiologia </a:t>
            </a:r>
            <a:br>
              <a:rPr b="1" lang="pl"/>
            </a:br>
            <a:r>
              <a:rPr b="1" lang="pl"/>
              <a:t>(co mówi nauka?)</a:t>
            </a:r>
            <a:endParaRPr b="1"/>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4"/>
        </a:solidFill>
      </p:bgPr>
    </p:bg>
    <p:spTree>
      <p:nvGrpSpPr>
        <p:cNvPr id="727" name="Shape 727"/>
        <p:cNvGrpSpPr/>
        <p:nvPr/>
      </p:nvGrpSpPr>
      <p:grpSpPr>
        <a:xfrm>
          <a:off x="0" y="0"/>
          <a:ext cx="0" cy="0"/>
          <a:chOff x="0" y="0"/>
          <a:chExt cx="0" cy="0"/>
        </a:xfrm>
      </p:grpSpPr>
      <p:sp>
        <p:nvSpPr>
          <p:cNvPr id="728" name="Google Shape;728;p92"/>
          <p:cNvSpPr txBox="1"/>
          <p:nvPr>
            <p:ph type="ctrTitle"/>
          </p:nvPr>
        </p:nvSpPr>
        <p:spPr>
          <a:xfrm>
            <a:off x="311700" y="1633950"/>
            <a:ext cx="8520600" cy="1875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pl" sz="6000"/>
              <a:t>Choroby układu krążenia</a:t>
            </a:r>
            <a:endParaRPr b="1"/>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732" name="Shape 732"/>
        <p:cNvGrpSpPr/>
        <p:nvPr/>
      </p:nvGrpSpPr>
      <p:grpSpPr>
        <a:xfrm>
          <a:off x="0" y="0"/>
          <a:ext cx="0" cy="0"/>
          <a:chOff x="0" y="0"/>
          <a:chExt cx="0" cy="0"/>
        </a:xfrm>
      </p:grpSpPr>
      <p:pic>
        <p:nvPicPr>
          <p:cNvPr id="733" name="Google Shape;733;p93"/>
          <p:cNvPicPr preferRelativeResize="0"/>
          <p:nvPr/>
        </p:nvPicPr>
        <p:blipFill>
          <a:blip r:embed="rId3">
            <a:alphaModFix/>
          </a:blip>
          <a:stretch>
            <a:fillRect/>
          </a:stretch>
        </p:blipFill>
        <p:spPr>
          <a:xfrm>
            <a:off x="-571500" y="0"/>
            <a:ext cx="6476324" cy="5143500"/>
          </a:xfrm>
          <a:prstGeom prst="rect">
            <a:avLst/>
          </a:prstGeom>
          <a:noFill/>
          <a:ln>
            <a:noFill/>
          </a:ln>
        </p:spPr>
      </p:pic>
      <p:sp>
        <p:nvSpPr>
          <p:cNvPr id="734" name="Google Shape;734;p93"/>
          <p:cNvSpPr txBox="1"/>
          <p:nvPr>
            <p:ph idx="1" type="body"/>
          </p:nvPr>
        </p:nvSpPr>
        <p:spPr>
          <a:xfrm>
            <a:off x="2926975" y="363650"/>
            <a:ext cx="6684600" cy="3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pl" sz="3600">
                <a:solidFill>
                  <a:srgbClr val="000000"/>
                </a:solidFill>
                <a:highlight>
                  <a:srgbClr val="FFFFFF"/>
                </a:highlight>
              </a:rPr>
              <a:t>Każdego roku incydenty sercowo-naczyniowe są powodem około </a:t>
            </a:r>
            <a:r>
              <a:rPr b="1" lang="pl" sz="3600">
                <a:solidFill>
                  <a:srgbClr val="000000"/>
                </a:solidFill>
                <a:highlight>
                  <a:srgbClr val="FFFFFF"/>
                </a:highlight>
              </a:rPr>
              <a:t>45%</a:t>
            </a:r>
            <a:r>
              <a:rPr lang="pl" sz="3600">
                <a:solidFill>
                  <a:srgbClr val="000000"/>
                </a:solidFill>
                <a:highlight>
                  <a:srgbClr val="FFFFFF"/>
                </a:highlight>
              </a:rPr>
              <a:t> zgonów strażaków </a:t>
            </a:r>
            <a:r>
              <a:rPr b="1" lang="pl" sz="3600" u="sng">
                <a:solidFill>
                  <a:srgbClr val="000000"/>
                </a:solidFill>
                <a:highlight>
                  <a:srgbClr val="FFFFFF"/>
                </a:highlight>
              </a:rPr>
              <a:t>w czasie służby</a:t>
            </a:r>
            <a:r>
              <a:rPr lang="pl" sz="3600">
                <a:solidFill>
                  <a:srgbClr val="000000"/>
                </a:solidFill>
                <a:highlight>
                  <a:srgbClr val="FFFFFF"/>
                </a:highlight>
              </a:rPr>
              <a:t>. (USA)</a:t>
            </a:r>
            <a:endParaRPr sz="3600">
              <a:solidFill>
                <a:srgbClr val="000000"/>
              </a:solidFill>
              <a:highlight>
                <a:srgbClr val="FFFFFF"/>
              </a:highlight>
            </a:endParaRPr>
          </a:p>
        </p:txBody>
      </p:sp>
      <p:sp>
        <p:nvSpPr>
          <p:cNvPr id="735" name="Google Shape;735;p93"/>
          <p:cNvSpPr txBox="1"/>
          <p:nvPr/>
        </p:nvSpPr>
        <p:spPr>
          <a:xfrm>
            <a:off x="7547925" y="4398800"/>
            <a:ext cx="1350600" cy="60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a:t>bgr.com</a:t>
            </a:r>
            <a:endParaRPr/>
          </a:p>
        </p:txBody>
      </p:sp>
      <p:sp>
        <p:nvSpPr>
          <p:cNvPr id="736" name="Google Shape;736;p93"/>
          <p:cNvSpPr txBox="1"/>
          <p:nvPr/>
        </p:nvSpPr>
        <p:spPr>
          <a:xfrm>
            <a:off x="-27650" y="3415175"/>
            <a:ext cx="1963500" cy="6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93"/>
          <p:cNvSpPr txBox="1"/>
          <p:nvPr/>
        </p:nvSpPr>
        <p:spPr>
          <a:xfrm>
            <a:off x="5060325" y="4442900"/>
            <a:ext cx="3777000" cy="5619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100" u="sng">
                <a:solidFill>
                  <a:schemeClr val="hlink"/>
                </a:solidFill>
                <a:hlinkClick r:id="rId4"/>
              </a:rPr>
              <a:t>https://www.ratowniczy.net/strazacy-bardziej-narazeni-wystapienie-zawalu-serca/</a:t>
            </a:r>
            <a:endParaRPr sz="11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1" name="Shape 741"/>
        <p:cNvGrpSpPr/>
        <p:nvPr/>
      </p:nvGrpSpPr>
      <p:grpSpPr>
        <a:xfrm>
          <a:off x="0" y="0"/>
          <a:ext cx="0" cy="0"/>
          <a:chOff x="0" y="0"/>
          <a:chExt cx="0" cy="0"/>
        </a:xfrm>
      </p:grpSpPr>
      <p:sp>
        <p:nvSpPr>
          <p:cNvPr id="742" name="Google Shape;742;p94"/>
          <p:cNvSpPr txBox="1"/>
          <p:nvPr>
            <p:ph type="title"/>
          </p:nvPr>
        </p:nvSpPr>
        <p:spPr>
          <a:xfrm>
            <a:off x="311700" y="198050"/>
            <a:ext cx="8520600" cy="104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Podczas zwalczania pożarów wzrasta ryzyko wystąpienia “incydentów sercowych”</a:t>
            </a:r>
            <a:endParaRPr/>
          </a:p>
        </p:txBody>
      </p:sp>
      <p:sp>
        <p:nvSpPr>
          <p:cNvPr id="743" name="Google Shape;743;p94"/>
          <p:cNvSpPr txBox="1"/>
          <p:nvPr/>
        </p:nvSpPr>
        <p:spPr>
          <a:xfrm>
            <a:off x="7217861" y="3083325"/>
            <a:ext cx="1845000" cy="8763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000"/>
              <a:t>Amanda L. Hunter, Anoop S.V. Shah i in., Fire simulation and cardiovascular health in firefighters, 4 Apr 2017</a:t>
            </a:r>
            <a:endParaRPr sz="1000"/>
          </a:p>
        </p:txBody>
      </p:sp>
      <p:sp>
        <p:nvSpPr>
          <p:cNvPr id="744" name="Google Shape;744;p94"/>
          <p:cNvSpPr txBox="1"/>
          <p:nvPr/>
        </p:nvSpPr>
        <p:spPr>
          <a:xfrm>
            <a:off x="311700" y="1239650"/>
            <a:ext cx="7656000" cy="157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2800">
                <a:highlight>
                  <a:srgbClr val="FFFFFF"/>
                </a:highlight>
              </a:rPr>
              <a:t>Śmierć z powodów „sercowych” podczas akcji gaśniczej lub na krótko po ugaszeniu pożaru była od </a:t>
            </a:r>
            <a:r>
              <a:rPr b="1" lang="pl" sz="2800">
                <a:solidFill>
                  <a:srgbClr val="FF0000"/>
                </a:solidFill>
                <a:highlight>
                  <a:srgbClr val="FFFFFF"/>
                </a:highlight>
              </a:rPr>
              <a:t>12 do nawet 136 razy</a:t>
            </a:r>
            <a:r>
              <a:rPr lang="pl" sz="2800">
                <a:highlight>
                  <a:srgbClr val="FFFFFF"/>
                </a:highlight>
              </a:rPr>
              <a:t> bardziej prawdopodobna niż w czasie zwykłych czynności w trakcie służby</a:t>
            </a:r>
            <a:endParaRPr sz="2800"/>
          </a:p>
        </p:txBody>
      </p:sp>
      <p:sp>
        <p:nvSpPr>
          <p:cNvPr id="745" name="Google Shape;745;p94"/>
          <p:cNvSpPr txBox="1"/>
          <p:nvPr/>
        </p:nvSpPr>
        <p:spPr>
          <a:xfrm>
            <a:off x="7217861" y="4054165"/>
            <a:ext cx="1845000" cy="950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000"/>
              <a:t>Stefanos N. Kales i in., Firefighters and on-duty deaths from coronary heart disease: a case control study, 2003</a:t>
            </a:r>
            <a:endParaRPr sz="1000"/>
          </a:p>
        </p:txBody>
      </p:sp>
      <p:sp>
        <p:nvSpPr>
          <p:cNvPr id="746" name="Google Shape;746;p94"/>
          <p:cNvSpPr txBox="1"/>
          <p:nvPr/>
        </p:nvSpPr>
        <p:spPr>
          <a:xfrm>
            <a:off x="1188375" y="3861200"/>
            <a:ext cx="4195500" cy="38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3000">
                <a:solidFill>
                  <a:srgbClr val="FF9900"/>
                </a:solidFill>
              </a:rPr>
              <a:t>Jak przeciwdziałać?</a:t>
            </a:r>
            <a:endParaRPr b="1" sz="3000">
              <a:solidFill>
                <a:srgbClr val="FF9900"/>
              </a:solidFill>
            </a:endParaRPr>
          </a:p>
        </p:txBody>
      </p:sp>
      <p:pic>
        <p:nvPicPr>
          <p:cNvPr id="747" name="Google Shape;747;p94"/>
          <p:cNvPicPr preferRelativeResize="0"/>
          <p:nvPr/>
        </p:nvPicPr>
        <p:blipFill>
          <a:blip r:embed="rId3">
            <a:alphaModFix/>
          </a:blip>
          <a:stretch>
            <a:fillRect/>
          </a:stretch>
        </p:blipFill>
        <p:spPr>
          <a:xfrm>
            <a:off x="6411375" y="4189451"/>
            <a:ext cx="699689" cy="679469"/>
          </a:xfrm>
          <a:prstGeom prst="rect">
            <a:avLst/>
          </a:prstGeom>
          <a:noFill/>
          <a:ln>
            <a:noFill/>
          </a:ln>
        </p:spPr>
      </p:pic>
      <p:pic>
        <p:nvPicPr>
          <p:cNvPr id="748" name="Google Shape;748;p94"/>
          <p:cNvPicPr preferRelativeResize="0"/>
          <p:nvPr/>
        </p:nvPicPr>
        <p:blipFill>
          <a:blip r:embed="rId3">
            <a:alphaModFix/>
          </a:blip>
          <a:stretch>
            <a:fillRect/>
          </a:stretch>
        </p:blipFill>
        <p:spPr>
          <a:xfrm>
            <a:off x="6411375" y="3181723"/>
            <a:ext cx="699689" cy="679469"/>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4"/>
        </a:solidFill>
      </p:bgPr>
    </p:bg>
    <p:spTree>
      <p:nvGrpSpPr>
        <p:cNvPr id="752" name="Shape 752"/>
        <p:cNvGrpSpPr/>
        <p:nvPr/>
      </p:nvGrpSpPr>
      <p:grpSpPr>
        <a:xfrm>
          <a:off x="0" y="0"/>
          <a:ext cx="0" cy="0"/>
          <a:chOff x="0" y="0"/>
          <a:chExt cx="0" cy="0"/>
        </a:xfrm>
      </p:grpSpPr>
      <p:sp>
        <p:nvSpPr>
          <p:cNvPr id="753" name="Google Shape;753;p95"/>
          <p:cNvSpPr txBox="1"/>
          <p:nvPr>
            <p:ph type="ctrTitle"/>
          </p:nvPr>
        </p:nvSpPr>
        <p:spPr>
          <a:xfrm>
            <a:off x="386725" y="1565700"/>
            <a:ext cx="8520600" cy="1862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pl" sz="6000"/>
              <a:t>Choroby neurodegeneracyjne</a:t>
            </a:r>
            <a:endParaRPr b="1"/>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7" name="Shape 757"/>
        <p:cNvGrpSpPr/>
        <p:nvPr/>
      </p:nvGrpSpPr>
      <p:grpSpPr>
        <a:xfrm>
          <a:off x="0" y="0"/>
          <a:ext cx="0" cy="0"/>
          <a:chOff x="0" y="0"/>
          <a:chExt cx="0" cy="0"/>
        </a:xfrm>
      </p:grpSpPr>
      <p:sp>
        <p:nvSpPr>
          <p:cNvPr id="758" name="Google Shape;758;p96"/>
          <p:cNvSpPr txBox="1"/>
          <p:nvPr/>
        </p:nvSpPr>
        <p:spPr>
          <a:xfrm>
            <a:off x="5146055" y="3517055"/>
            <a:ext cx="3576300" cy="13224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1200"/>
              <a:t>Minerbo GM, Jankovic J. Prevalence of Parkinson's disease among firefighters. Presented at the 42nd Annual Meeting of the AAN, Miami, 5/4/90, Neurology (Suppl. 1) 1990;40:348.</a:t>
            </a:r>
            <a:endParaRPr sz="1200"/>
          </a:p>
        </p:txBody>
      </p:sp>
      <p:sp>
        <p:nvSpPr>
          <p:cNvPr id="759" name="Google Shape;759;p96"/>
          <p:cNvSpPr txBox="1"/>
          <p:nvPr/>
        </p:nvSpPr>
        <p:spPr>
          <a:xfrm>
            <a:off x="167850" y="1430213"/>
            <a:ext cx="8808300" cy="19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pl" sz="3600">
                <a:solidFill>
                  <a:schemeClr val="dk1"/>
                </a:solidFill>
                <a:highlight>
                  <a:srgbClr val="E3EBFE"/>
                </a:highlight>
                <a:latin typeface="Times New Roman"/>
                <a:ea typeface="Times New Roman"/>
                <a:cs typeface="Times New Roman"/>
                <a:sym typeface="Times New Roman"/>
              </a:rPr>
              <a:t>3-4</a:t>
            </a:r>
            <a:r>
              <a:rPr lang="pl" sz="3600">
                <a:solidFill>
                  <a:schemeClr val="dk1"/>
                </a:solidFill>
                <a:highlight>
                  <a:srgbClr val="E3EBFE"/>
                </a:highlight>
                <a:latin typeface="Times New Roman"/>
                <a:ea typeface="Times New Roman"/>
                <a:cs typeface="Times New Roman"/>
                <a:sym typeface="Times New Roman"/>
              </a:rPr>
              <a:t> przypadków na </a:t>
            </a:r>
            <a:r>
              <a:rPr b="1" lang="pl" sz="3600">
                <a:solidFill>
                  <a:schemeClr val="dk1"/>
                </a:solidFill>
                <a:highlight>
                  <a:srgbClr val="E3EBFE"/>
                </a:highlight>
                <a:latin typeface="Times New Roman"/>
                <a:ea typeface="Times New Roman"/>
                <a:cs typeface="Times New Roman"/>
                <a:sym typeface="Times New Roman"/>
              </a:rPr>
              <a:t>1000</a:t>
            </a:r>
            <a:r>
              <a:rPr lang="pl" sz="3600">
                <a:solidFill>
                  <a:schemeClr val="dk1"/>
                </a:solidFill>
                <a:highlight>
                  <a:srgbClr val="E3EBFE"/>
                </a:highlight>
                <a:latin typeface="Times New Roman"/>
                <a:ea typeface="Times New Roman"/>
                <a:cs typeface="Times New Roman"/>
                <a:sym typeface="Times New Roman"/>
              </a:rPr>
              <a:t> w populacji ogólnej </a:t>
            </a:r>
            <a:r>
              <a:rPr lang="pl" sz="3600">
                <a:solidFill>
                  <a:srgbClr val="FF0000"/>
                </a:solidFill>
                <a:highlight>
                  <a:srgbClr val="E3EBFE"/>
                </a:highlight>
                <a:latin typeface="Times New Roman"/>
                <a:ea typeface="Times New Roman"/>
                <a:cs typeface="Times New Roman"/>
                <a:sym typeface="Times New Roman"/>
              </a:rPr>
              <a:t>(0,35%)</a:t>
            </a:r>
            <a:r>
              <a:rPr lang="pl" sz="3600">
                <a:solidFill>
                  <a:schemeClr val="dk1"/>
                </a:solidFill>
                <a:highlight>
                  <a:srgbClr val="E3EBFE"/>
                </a:highlight>
                <a:latin typeface="Times New Roman"/>
                <a:ea typeface="Times New Roman"/>
                <a:cs typeface="Times New Roman"/>
                <a:sym typeface="Times New Roman"/>
              </a:rPr>
              <a:t> w porównaniu do </a:t>
            </a:r>
            <a:r>
              <a:rPr b="1" lang="pl" sz="3600">
                <a:solidFill>
                  <a:schemeClr val="dk1"/>
                </a:solidFill>
                <a:highlight>
                  <a:srgbClr val="E3EBFE"/>
                </a:highlight>
                <a:latin typeface="Times New Roman"/>
                <a:ea typeface="Times New Roman"/>
                <a:cs typeface="Times New Roman"/>
                <a:sym typeface="Times New Roman"/>
              </a:rPr>
              <a:t>30</a:t>
            </a:r>
            <a:r>
              <a:rPr lang="pl" sz="3600">
                <a:solidFill>
                  <a:schemeClr val="dk1"/>
                </a:solidFill>
                <a:highlight>
                  <a:srgbClr val="E3EBFE"/>
                </a:highlight>
                <a:latin typeface="Times New Roman"/>
                <a:ea typeface="Times New Roman"/>
                <a:cs typeface="Times New Roman"/>
                <a:sym typeface="Times New Roman"/>
              </a:rPr>
              <a:t> przypadków Parkinsona na </a:t>
            </a:r>
            <a:r>
              <a:rPr b="1" lang="pl" sz="3600">
                <a:solidFill>
                  <a:schemeClr val="dk1"/>
                </a:solidFill>
                <a:highlight>
                  <a:srgbClr val="E3EBFE"/>
                </a:highlight>
                <a:latin typeface="Times New Roman"/>
                <a:ea typeface="Times New Roman"/>
                <a:cs typeface="Times New Roman"/>
                <a:sym typeface="Times New Roman"/>
              </a:rPr>
              <a:t>1000</a:t>
            </a:r>
            <a:r>
              <a:rPr lang="pl" sz="3600">
                <a:solidFill>
                  <a:schemeClr val="dk1"/>
                </a:solidFill>
                <a:highlight>
                  <a:srgbClr val="E3EBFE"/>
                </a:highlight>
                <a:latin typeface="Times New Roman"/>
                <a:ea typeface="Times New Roman"/>
                <a:cs typeface="Times New Roman"/>
                <a:sym typeface="Times New Roman"/>
              </a:rPr>
              <a:t> strażaków </a:t>
            </a:r>
            <a:r>
              <a:rPr lang="pl" sz="3600">
                <a:solidFill>
                  <a:srgbClr val="FF0000"/>
                </a:solidFill>
                <a:highlight>
                  <a:srgbClr val="E3EBFE"/>
                </a:highlight>
                <a:latin typeface="Times New Roman"/>
                <a:ea typeface="Times New Roman"/>
                <a:cs typeface="Times New Roman"/>
                <a:sym typeface="Times New Roman"/>
              </a:rPr>
              <a:t>(3%)</a:t>
            </a:r>
            <a:endParaRPr sz="3600">
              <a:solidFill>
                <a:srgbClr val="FF0000"/>
              </a:solidFill>
            </a:endParaRPr>
          </a:p>
        </p:txBody>
      </p:sp>
      <p:pic>
        <p:nvPicPr>
          <p:cNvPr id="760" name="Google Shape;760;p96"/>
          <p:cNvPicPr preferRelativeResize="0"/>
          <p:nvPr/>
        </p:nvPicPr>
        <p:blipFill>
          <a:blip r:embed="rId3">
            <a:alphaModFix/>
          </a:blip>
          <a:stretch>
            <a:fillRect/>
          </a:stretch>
        </p:blipFill>
        <p:spPr>
          <a:xfrm>
            <a:off x="4035875" y="3614296"/>
            <a:ext cx="913710" cy="887301"/>
          </a:xfrm>
          <a:prstGeom prst="rect">
            <a:avLst/>
          </a:prstGeom>
          <a:noFill/>
          <a:ln>
            <a:noFill/>
          </a:ln>
        </p:spPr>
      </p:pic>
      <p:sp>
        <p:nvSpPr>
          <p:cNvPr id="761" name="Google Shape;761;p96"/>
          <p:cNvSpPr txBox="1"/>
          <p:nvPr/>
        </p:nvSpPr>
        <p:spPr>
          <a:xfrm>
            <a:off x="167850" y="0"/>
            <a:ext cx="9344700" cy="70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3600"/>
              <a:t>Kolejny “kat”... choroby neurodegeneracyjne</a:t>
            </a:r>
            <a:endParaRPr b="1" sz="3600"/>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5" name="Shape 765"/>
        <p:cNvGrpSpPr/>
        <p:nvPr/>
      </p:nvGrpSpPr>
      <p:grpSpPr>
        <a:xfrm>
          <a:off x="0" y="0"/>
          <a:ext cx="0" cy="0"/>
          <a:chOff x="0" y="0"/>
          <a:chExt cx="0" cy="0"/>
        </a:xfrm>
      </p:grpSpPr>
      <p:sp>
        <p:nvSpPr>
          <p:cNvPr id="766" name="Google Shape;766;p97"/>
          <p:cNvSpPr txBox="1"/>
          <p:nvPr>
            <p:ph type="ctrTitle"/>
          </p:nvPr>
        </p:nvSpPr>
        <p:spPr>
          <a:xfrm>
            <a:off x="311708" y="1050900"/>
            <a:ext cx="8520600" cy="2052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pl"/>
              <a:t>Najważniejszy</a:t>
            </a:r>
            <a:endParaRPr b="1"/>
          </a:p>
          <a:p>
            <a:pPr indent="0" lvl="0" marL="0" rtl="0" algn="ctr">
              <a:spcBef>
                <a:spcPts val="0"/>
              </a:spcBef>
              <a:spcAft>
                <a:spcPts val="0"/>
              </a:spcAft>
              <a:buNone/>
            </a:pPr>
            <a:r>
              <a:rPr b="1" lang="pl"/>
              <a:t>ZDROWY ROZSĄDEK</a:t>
            </a:r>
            <a:endParaRPr b="1"/>
          </a:p>
        </p:txBody>
      </p:sp>
      <p:sp>
        <p:nvSpPr>
          <p:cNvPr id="767" name="Google Shape;767;p97"/>
          <p:cNvSpPr txBox="1"/>
          <p:nvPr/>
        </p:nvSpPr>
        <p:spPr>
          <a:xfrm>
            <a:off x="1122450" y="3276600"/>
            <a:ext cx="6899100" cy="81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2400"/>
              <a:t>W pełni nie zlikwidujemy czynników szkodliwych, ale możemy je ograniczyć</a:t>
            </a:r>
            <a:endParaRPr b="1" sz="2400"/>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1" name="Shape 771"/>
        <p:cNvGrpSpPr/>
        <p:nvPr/>
      </p:nvGrpSpPr>
      <p:grpSpPr>
        <a:xfrm>
          <a:off x="0" y="0"/>
          <a:ext cx="0" cy="0"/>
          <a:chOff x="0" y="0"/>
          <a:chExt cx="0" cy="0"/>
        </a:xfrm>
      </p:grpSpPr>
      <p:sp>
        <p:nvSpPr>
          <p:cNvPr id="772" name="Google Shape;772;p98"/>
          <p:cNvSpPr txBox="1"/>
          <p:nvPr>
            <p:ph idx="1" type="body"/>
          </p:nvPr>
        </p:nvSpPr>
        <p:spPr>
          <a:xfrm>
            <a:off x="5638475" y="4519350"/>
            <a:ext cx="3379500" cy="511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pl"/>
              <a:t>Końca nie widać...</a:t>
            </a:r>
            <a:endParaRPr/>
          </a:p>
        </p:txBody>
      </p:sp>
      <p:pic>
        <p:nvPicPr>
          <p:cNvPr id="773" name="Google Shape;773;p98"/>
          <p:cNvPicPr preferRelativeResize="0"/>
          <p:nvPr/>
        </p:nvPicPr>
        <p:blipFill>
          <a:blip r:embed="rId3">
            <a:alphaModFix/>
          </a:blip>
          <a:stretch>
            <a:fillRect/>
          </a:stretch>
        </p:blipFill>
        <p:spPr>
          <a:xfrm>
            <a:off x="-18950" y="0"/>
            <a:ext cx="9144000" cy="4404372"/>
          </a:xfrm>
          <a:prstGeom prst="rect">
            <a:avLst/>
          </a:prstGeom>
          <a:noFill/>
          <a:ln>
            <a:noFill/>
          </a:ln>
        </p:spPr>
      </p:pic>
      <p:sp>
        <p:nvSpPr>
          <p:cNvPr id="774" name="Google Shape;774;p98"/>
          <p:cNvSpPr txBox="1"/>
          <p:nvPr/>
        </p:nvSpPr>
        <p:spPr>
          <a:xfrm>
            <a:off x="1895500" y="1559275"/>
            <a:ext cx="5315100" cy="128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6000">
                <a:highlight>
                  <a:srgbClr val="FFFFFF"/>
                </a:highlight>
              </a:rPr>
              <a:t>Dziękuję za uwagę</a:t>
            </a:r>
            <a:endParaRPr b="1" sz="6000">
              <a:highlight>
                <a:srgbClr val="FFFFFF"/>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pic>
        <p:nvPicPr>
          <p:cNvPr id="133" name="Google Shape;133;p21"/>
          <p:cNvPicPr preferRelativeResize="0"/>
          <p:nvPr/>
        </p:nvPicPr>
        <p:blipFill rotWithShape="1">
          <a:blip r:embed="rId3">
            <a:alphaModFix/>
          </a:blip>
          <a:srcRect b="17965" l="0" r="0" t="0"/>
          <a:stretch/>
        </p:blipFill>
        <p:spPr>
          <a:xfrm>
            <a:off x="0" y="0"/>
            <a:ext cx="4447262" cy="5143497"/>
          </a:xfrm>
          <a:prstGeom prst="rect">
            <a:avLst/>
          </a:prstGeom>
          <a:noFill/>
          <a:ln>
            <a:noFill/>
          </a:ln>
        </p:spPr>
      </p:pic>
      <p:sp>
        <p:nvSpPr>
          <p:cNvPr id="134" name="Google Shape;134;p21"/>
          <p:cNvSpPr txBox="1"/>
          <p:nvPr/>
        </p:nvSpPr>
        <p:spPr>
          <a:xfrm>
            <a:off x="5214600" y="1301175"/>
            <a:ext cx="3915600" cy="361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2200">
                <a:highlight>
                  <a:srgbClr val="FFFFFF"/>
                </a:highlight>
                <a:latin typeface="Georgia"/>
                <a:ea typeface="Georgia"/>
                <a:cs typeface="Georgia"/>
                <a:sym typeface="Georgia"/>
              </a:rPr>
              <a:t>Przeciętny obywatel mężczyzna Kanady ma 45% szans </a:t>
            </a:r>
            <a:r>
              <a:rPr b="1" lang="pl" sz="2200">
                <a:highlight>
                  <a:srgbClr val="FFFFFF"/>
                </a:highlight>
                <a:latin typeface="Georgia"/>
                <a:ea typeface="Georgia"/>
                <a:cs typeface="Georgia"/>
                <a:sym typeface="Georgia"/>
              </a:rPr>
              <a:t>na rozwój nowotworu</a:t>
            </a:r>
            <a:r>
              <a:rPr lang="pl" sz="2200">
                <a:highlight>
                  <a:srgbClr val="FFFFFF"/>
                </a:highlight>
                <a:latin typeface="Georgia"/>
                <a:ea typeface="Georgia"/>
                <a:cs typeface="Georgia"/>
                <a:sym typeface="Georgia"/>
              </a:rPr>
              <a:t> przez całe życie. Jeśli jest strażakiem to szanse rosną do </a:t>
            </a:r>
            <a:r>
              <a:rPr b="1" lang="pl" sz="2200">
                <a:highlight>
                  <a:srgbClr val="FFFFFF"/>
                </a:highlight>
                <a:latin typeface="Georgia"/>
                <a:ea typeface="Georgia"/>
                <a:cs typeface="Georgia"/>
                <a:sym typeface="Georgia"/>
              </a:rPr>
              <a:t>54%</a:t>
            </a:r>
            <a:r>
              <a:rPr lang="pl" sz="2200">
                <a:highlight>
                  <a:srgbClr val="FFFFFF"/>
                </a:highlight>
                <a:latin typeface="Georgia"/>
                <a:ea typeface="Georgia"/>
                <a:cs typeface="Georgia"/>
                <a:sym typeface="Georgia"/>
              </a:rPr>
              <a:t>. Przeciętny obywatel mężczyzna Kanady ma 29% </a:t>
            </a:r>
            <a:r>
              <a:rPr b="1" lang="pl" sz="2200">
                <a:highlight>
                  <a:srgbClr val="FFFFFF"/>
                </a:highlight>
                <a:latin typeface="Georgia"/>
                <a:ea typeface="Georgia"/>
                <a:cs typeface="Georgia"/>
                <a:sym typeface="Georgia"/>
              </a:rPr>
              <a:t>szans na zgon </a:t>
            </a:r>
            <a:r>
              <a:rPr lang="pl" sz="2200">
                <a:highlight>
                  <a:srgbClr val="FFFFFF"/>
                </a:highlight>
                <a:latin typeface="Georgia"/>
                <a:ea typeface="Georgia"/>
                <a:cs typeface="Georgia"/>
                <a:sym typeface="Georgia"/>
              </a:rPr>
              <a:t>z powodu nowotworu. Jeśli jest strażakiem to szanse rosną do </a:t>
            </a:r>
            <a:r>
              <a:rPr b="1" lang="pl" sz="2200">
                <a:highlight>
                  <a:srgbClr val="FFFFFF"/>
                </a:highlight>
                <a:latin typeface="Georgia"/>
                <a:ea typeface="Georgia"/>
                <a:cs typeface="Georgia"/>
                <a:sym typeface="Georgia"/>
              </a:rPr>
              <a:t>43%</a:t>
            </a:r>
            <a:r>
              <a:rPr lang="pl" sz="2200">
                <a:highlight>
                  <a:srgbClr val="FFFFFF"/>
                </a:highlight>
                <a:latin typeface="Georgia"/>
                <a:ea typeface="Georgia"/>
                <a:cs typeface="Georgia"/>
                <a:sym typeface="Georgia"/>
              </a:rPr>
              <a:t>.</a:t>
            </a:r>
            <a:endParaRPr sz="2200"/>
          </a:p>
        </p:txBody>
      </p:sp>
      <p:sp>
        <p:nvSpPr>
          <p:cNvPr id="135" name="Google Shape;135;p21"/>
          <p:cNvSpPr txBox="1"/>
          <p:nvPr/>
        </p:nvSpPr>
        <p:spPr>
          <a:xfrm>
            <a:off x="6301800" y="426375"/>
            <a:ext cx="1928700" cy="5205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100"/>
              <a:t>“Badanie (Daniels, 2014) na grupie 29 993 strażaków”</a:t>
            </a:r>
            <a:endParaRPr sz="1100"/>
          </a:p>
        </p:txBody>
      </p:sp>
      <p:pic>
        <p:nvPicPr>
          <p:cNvPr id="136" name="Google Shape;136;p21"/>
          <p:cNvPicPr preferRelativeResize="0"/>
          <p:nvPr/>
        </p:nvPicPr>
        <p:blipFill>
          <a:blip r:embed="rId4">
            <a:alphaModFix/>
          </a:blip>
          <a:stretch>
            <a:fillRect/>
          </a:stretch>
        </p:blipFill>
        <p:spPr>
          <a:xfrm>
            <a:off x="4741688" y="72073"/>
            <a:ext cx="1265675" cy="1229100"/>
          </a:xfrm>
          <a:prstGeom prst="rect">
            <a:avLst/>
          </a:prstGeom>
          <a:noFill/>
          <a:ln>
            <a:noFill/>
          </a:ln>
        </p:spPr>
      </p:pic>
      <p:sp>
        <p:nvSpPr>
          <p:cNvPr id="137" name="Google Shape;137;p21"/>
          <p:cNvSpPr txBox="1"/>
          <p:nvPr/>
        </p:nvSpPr>
        <p:spPr>
          <a:xfrm>
            <a:off x="4921650" y="2357450"/>
            <a:ext cx="844500" cy="10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60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